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5"/>
  </p:notesMasterIdLst>
  <p:sldIdLst>
    <p:sldId id="257" r:id="rId2"/>
    <p:sldId id="260" r:id="rId3"/>
    <p:sldId id="259" r:id="rId4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1E0F"/>
    <a:srgbClr val="AC1F22"/>
    <a:srgbClr val="BF1A0D"/>
    <a:srgbClr val="968B7E"/>
    <a:srgbClr val="A9A095"/>
    <a:srgbClr val="6A6156"/>
    <a:srgbClr val="D9D5D0"/>
    <a:srgbClr val="BE120E"/>
    <a:srgbClr val="EC3314"/>
    <a:srgbClr val="E74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>
      <p:cViewPr varScale="1">
        <p:scale>
          <a:sx n="73" d="100"/>
          <a:sy n="73" d="100"/>
        </p:scale>
        <p:origin x="301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3A3C7-EBF0-4380-9253-02A5E025EAAB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9F252-3DF4-4788-AADE-5046195F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5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9F252-3DF4-4788-AADE-5046195FEB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59" y="1469164"/>
            <a:ext cx="7739742" cy="2898457"/>
          </a:xfrm>
          <a:prstGeom prst="rect">
            <a:avLst/>
          </a:prstGeom>
          <a:gradFill>
            <a:gsLst>
              <a:gs pos="0">
                <a:srgbClr val="D9D5D0"/>
              </a:gs>
              <a:gs pos="53000">
                <a:srgbClr val="D9D5D0"/>
              </a:gs>
              <a:gs pos="66080">
                <a:srgbClr val="C4BEB6"/>
              </a:gs>
              <a:gs pos="83000">
                <a:srgbClr val="968B7E"/>
              </a:gs>
              <a:gs pos="100000">
                <a:srgbClr val="D9D5D0"/>
              </a:gs>
            </a:gsLst>
            <a:lin ang="5400000" scaled="1"/>
          </a:gradFill>
          <a:ln>
            <a:noFill/>
          </a:ln>
        </p:spPr>
      </p:pic>
      <p:sp>
        <p:nvSpPr>
          <p:cNvPr id="18" name="bg object 18"/>
          <p:cNvSpPr/>
          <p:nvPr/>
        </p:nvSpPr>
        <p:spPr>
          <a:xfrm>
            <a:off x="0" y="1468846"/>
            <a:ext cx="4435475" cy="2898775"/>
          </a:xfrm>
          <a:custGeom>
            <a:avLst/>
            <a:gdLst/>
            <a:ahLst/>
            <a:cxnLst/>
            <a:rect l="l" t="t" r="r" b="b"/>
            <a:pathLst>
              <a:path w="4435475" h="2898775">
                <a:moveTo>
                  <a:pt x="4435373" y="0"/>
                </a:moveTo>
                <a:lnTo>
                  <a:pt x="0" y="0"/>
                </a:lnTo>
                <a:lnTo>
                  <a:pt x="0" y="2898457"/>
                </a:lnTo>
                <a:lnTo>
                  <a:pt x="2633510" y="2898457"/>
                </a:lnTo>
                <a:lnTo>
                  <a:pt x="44353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468846"/>
            <a:ext cx="4100829" cy="2898775"/>
          </a:xfrm>
          <a:custGeom>
            <a:avLst/>
            <a:gdLst/>
            <a:ahLst/>
            <a:cxnLst/>
            <a:rect l="l" t="t" r="r" b="b"/>
            <a:pathLst>
              <a:path w="4100829" h="2898775">
                <a:moveTo>
                  <a:pt x="4100334" y="0"/>
                </a:moveTo>
                <a:lnTo>
                  <a:pt x="0" y="0"/>
                </a:lnTo>
                <a:lnTo>
                  <a:pt x="0" y="2898457"/>
                </a:lnTo>
                <a:lnTo>
                  <a:pt x="2633510" y="2898457"/>
                </a:lnTo>
                <a:lnTo>
                  <a:pt x="4100334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58000">
                <a:srgbClr val="DF1E0F"/>
              </a:gs>
              <a:gs pos="83000">
                <a:srgbClr val="BE120E"/>
              </a:gs>
              <a:gs pos="100000">
                <a:srgbClr val="C00000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466" y="553901"/>
            <a:ext cx="2303316" cy="5507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svg"/><Relationship Id="rId26" Type="http://schemas.openxmlformats.org/officeDocument/2006/relationships/image" Target="../media/image24.png"/><Relationship Id="rId3" Type="http://schemas.openxmlformats.org/officeDocument/2006/relationships/image" Target="../media/image3.jp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17" Type="http://schemas.openxmlformats.org/officeDocument/2006/relationships/image" Target="../media/image15.png"/><Relationship Id="rId25" Type="http://schemas.openxmlformats.org/officeDocument/2006/relationships/image" Target="../media/image2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2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microsoft.com/office/2007/relationships/hdphoto" Target="../media/hdphoto2.wdp"/><Relationship Id="rId22" Type="http://schemas.openxmlformats.org/officeDocument/2006/relationships/image" Target="../media/image20.svg"/><Relationship Id="rId27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image" Target="../media/image28.PNG"/><Relationship Id="rId15" Type="http://schemas.microsoft.com/office/2007/relationships/hdphoto" Target="../media/hdphoto5.wdp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1AF6BC-FB44-46F0-A682-06B1861EB1D9}"/>
              </a:ext>
            </a:extLst>
          </p:cNvPr>
          <p:cNvSpPr/>
          <p:nvPr/>
        </p:nvSpPr>
        <p:spPr>
          <a:xfrm>
            <a:off x="3886200" y="6517924"/>
            <a:ext cx="3610140" cy="1777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object 14"/>
          <p:cNvSpPr txBox="1"/>
          <p:nvPr/>
        </p:nvSpPr>
        <p:spPr>
          <a:xfrm>
            <a:off x="4143021" y="6251184"/>
            <a:ext cx="29972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600" dirty="0">
              <a:latin typeface="Montserrat-MediumItalic"/>
              <a:cs typeface="Montserrat-MediumItalic"/>
            </a:endParaRPr>
          </a:p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Montserrat"/>
                <a:cs typeface="Montserrat"/>
              </a:rPr>
              <a:t>YOU</a:t>
            </a:r>
            <a:r>
              <a:rPr sz="900" b="1" spc="-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900" b="1" spc="-15" dirty="0">
                <a:solidFill>
                  <a:srgbClr val="FFFFFF"/>
                </a:solidFill>
                <a:latin typeface="Montserrat"/>
                <a:cs typeface="Montserrat"/>
              </a:rPr>
              <a:t>:</a:t>
            </a:r>
            <a:endParaRPr sz="900" dirty="0">
              <a:latin typeface="Montserrat"/>
              <a:cs typeface="Montserra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6585819"/>
            <a:ext cx="7772961" cy="3500590"/>
            <a:chOff x="0" y="6558229"/>
            <a:chExt cx="7772961" cy="350059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3661" y="6558229"/>
              <a:ext cx="3468731" cy="160508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94301" y="9308884"/>
              <a:ext cx="1978660" cy="749935"/>
            </a:xfrm>
            <a:custGeom>
              <a:avLst/>
              <a:gdLst/>
              <a:ahLst/>
              <a:cxnLst/>
              <a:rect l="l" t="t" r="r" b="b"/>
              <a:pathLst>
                <a:path w="1978659" h="749934">
                  <a:moveTo>
                    <a:pt x="1618094" y="0"/>
                  </a:moveTo>
                  <a:lnTo>
                    <a:pt x="0" y="708367"/>
                  </a:lnTo>
                  <a:lnTo>
                    <a:pt x="110274" y="749515"/>
                  </a:lnTo>
                  <a:lnTo>
                    <a:pt x="1978101" y="749515"/>
                  </a:lnTo>
                  <a:lnTo>
                    <a:pt x="1978101" y="151295"/>
                  </a:lnTo>
                  <a:lnTo>
                    <a:pt x="16180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367863" y="9437096"/>
              <a:ext cx="3782060" cy="621665"/>
            </a:xfrm>
            <a:custGeom>
              <a:avLst/>
              <a:gdLst/>
              <a:ahLst/>
              <a:cxnLst/>
              <a:rect l="l" t="t" r="r" b="b"/>
              <a:pathLst>
                <a:path w="3782060" h="621665">
                  <a:moveTo>
                    <a:pt x="1479651" y="0"/>
                  </a:moveTo>
                  <a:lnTo>
                    <a:pt x="0" y="621156"/>
                  </a:lnTo>
                  <a:lnTo>
                    <a:pt x="3781869" y="621156"/>
                  </a:lnTo>
                  <a:lnTo>
                    <a:pt x="3420960" y="535647"/>
                  </a:lnTo>
                  <a:lnTo>
                    <a:pt x="1479651" y="0"/>
                  </a:lnTo>
                  <a:close/>
                </a:path>
              </a:pathLst>
            </a:custGeom>
            <a:solidFill>
              <a:srgbClr val="FF7802"/>
            </a:solidFill>
          </p:spPr>
          <p:txBody>
            <a:bodyPr wrap="square" lIns="0" tIns="0" rIns="0" bIns="0" rtlCol="0"/>
            <a:lstStyle/>
            <a:p>
              <a:endParaRPr sz="1600"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8915120"/>
              <a:ext cx="3840479" cy="1143635"/>
            </a:xfrm>
            <a:custGeom>
              <a:avLst/>
              <a:gdLst/>
              <a:ahLst/>
              <a:cxnLst/>
              <a:rect l="l" t="t" r="r" b="b"/>
              <a:pathLst>
                <a:path w="3840479" h="1143634">
                  <a:moveTo>
                    <a:pt x="0" y="0"/>
                  </a:moveTo>
                  <a:lnTo>
                    <a:pt x="0" y="1143279"/>
                  </a:lnTo>
                  <a:lnTo>
                    <a:pt x="3839933" y="1143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1F22"/>
            </a:solidFill>
          </p:spPr>
          <p:txBody>
            <a:bodyPr wrap="square" lIns="0" tIns="0" rIns="0" bIns="0" rtlCol="0"/>
            <a:lstStyle/>
            <a:p>
              <a:endParaRPr sz="1600" dirty="0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436030" y="0"/>
            <a:ext cx="4336415" cy="294640"/>
            <a:chOff x="3436030" y="0"/>
            <a:chExt cx="4336415" cy="294640"/>
          </a:xfrm>
        </p:grpSpPr>
        <p:sp>
          <p:nvSpPr>
            <p:cNvPr id="38" name="object 38"/>
            <p:cNvSpPr/>
            <p:nvPr/>
          </p:nvSpPr>
          <p:spPr>
            <a:xfrm>
              <a:off x="4749063" y="0"/>
              <a:ext cx="3023870" cy="294640"/>
            </a:xfrm>
            <a:custGeom>
              <a:avLst/>
              <a:gdLst/>
              <a:ahLst/>
              <a:cxnLst/>
              <a:rect l="l" t="t" r="r" b="b"/>
              <a:pathLst>
                <a:path w="3023870" h="294640">
                  <a:moveTo>
                    <a:pt x="3023336" y="0"/>
                  </a:moveTo>
                  <a:lnTo>
                    <a:pt x="0" y="0"/>
                  </a:lnTo>
                  <a:lnTo>
                    <a:pt x="2996768" y="294246"/>
                  </a:lnTo>
                  <a:lnTo>
                    <a:pt x="3023336" y="282232"/>
                  </a:lnTo>
                  <a:lnTo>
                    <a:pt x="3023336" y="0"/>
                  </a:lnTo>
                  <a:close/>
                </a:path>
              </a:pathLst>
            </a:custGeom>
            <a:solidFill>
              <a:srgbClr val="FF7802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3436030" y="0"/>
              <a:ext cx="3647440" cy="294640"/>
            </a:xfrm>
            <a:custGeom>
              <a:avLst/>
              <a:gdLst/>
              <a:ahLst/>
              <a:cxnLst/>
              <a:rect l="l" t="t" r="r" b="b"/>
              <a:pathLst>
                <a:path w="3647440" h="294640">
                  <a:moveTo>
                    <a:pt x="3647325" y="0"/>
                  </a:moveTo>
                  <a:lnTo>
                    <a:pt x="0" y="0"/>
                  </a:lnTo>
                  <a:lnTo>
                    <a:pt x="2996768" y="294246"/>
                  </a:lnTo>
                  <a:lnTo>
                    <a:pt x="36473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3470990" y="865153"/>
            <a:ext cx="261620" cy="261620"/>
            <a:chOff x="3470990" y="865153"/>
            <a:chExt cx="261620" cy="261620"/>
          </a:xfrm>
        </p:grpSpPr>
        <p:sp>
          <p:nvSpPr>
            <p:cNvPr id="41" name="object 41"/>
            <p:cNvSpPr/>
            <p:nvPr/>
          </p:nvSpPr>
          <p:spPr>
            <a:xfrm>
              <a:off x="3470990" y="865153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19">
                  <a:moveTo>
                    <a:pt x="130543" y="0"/>
                  </a:moveTo>
                  <a:lnTo>
                    <a:pt x="79724" y="10262"/>
                  </a:lnTo>
                  <a:lnTo>
                    <a:pt x="38230" y="38246"/>
                  </a:lnTo>
                  <a:lnTo>
                    <a:pt x="10256" y="79745"/>
                  </a:lnTo>
                  <a:lnTo>
                    <a:pt x="0" y="130555"/>
                  </a:lnTo>
                  <a:lnTo>
                    <a:pt x="10256" y="181380"/>
                  </a:lnTo>
                  <a:lnTo>
                    <a:pt x="38230" y="222873"/>
                  </a:lnTo>
                  <a:lnTo>
                    <a:pt x="79724" y="250844"/>
                  </a:lnTo>
                  <a:lnTo>
                    <a:pt x="130543" y="261099"/>
                  </a:lnTo>
                  <a:lnTo>
                    <a:pt x="181377" y="250844"/>
                  </a:lnTo>
                  <a:lnTo>
                    <a:pt x="222892" y="222873"/>
                  </a:lnTo>
                  <a:lnTo>
                    <a:pt x="250885" y="181380"/>
                  </a:lnTo>
                  <a:lnTo>
                    <a:pt x="261150" y="130555"/>
                  </a:lnTo>
                  <a:lnTo>
                    <a:pt x="250885" y="79745"/>
                  </a:lnTo>
                  <a:lnTo>
                    <a:pt x="222892" y="38246"/>
                  </a:lnTo>
                  <a:lnTo>
                    <a:pt x="181377" y="10262"/>
                  </a:lnTo>
                  <a:lnTo>
                    <a:pt x="130543" y="0"/>
                  </a:lnTo>
                  <a:close/>
                </a:path>
              </a:pathLst>
            </a:custGeom>
            <a:solidFill>
              <a:srgbClr val="AC1F22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9159" y="920789"/>
              <a:ext cx="144754" cy="149821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3470991" y="551515"/>
            <a:ext cx="261620" cy="261620"/>
            <a:chOff x="3470991" y="551515"/>
            <a:chExt cx="261620" cy="261620"/>
          </a:xfrm>
        </p:grpSpPr>
        <p:sp>
          <p:nvSpPr>
            <p:cNvPr id="44" name="object 44"/>
            <p:cNvSpPr/>
            <p:nvPr/>
          </p:nvSpPr>
          <p:spPr>
            <a:xfrm>
              <a:off x="3470991" y="551515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19">
                  <a:moveTo>
                    <a:pt x="130543" y="0"/>
                  </a:moveTo>
                  <a:lnTo>
                    <a:pt x="79724" y="10262"/>
                  </a:lnTo>
                  <a:lnTo>
                    <a:pt x="38230" y="38246"/>
                  </a:lnTo>
                  <a:lnTo>
                    <a:pt x="10256" y="79745"/>
                  </a:lnTo>
                  <a:lnTo>
                    <a:pt x="0" y="130555"/>
                  </a:lnTo>
                  <a:lnTo>
                    <a:pt x="10256" y="181380"/>
                  </a:lnTo>
                  <a:lnTo>
                    <a:pt x="38230" y="222873"/>
                  </a:lnTo>
                  <a:lnTo>
                    <a:pt x="79724" y="250844"/>
                  </a:lnTo>
                  <a:lnTo>
                    <a:pt x="130543" y="261099"/>
                  </a:lnTo>
                  <a:lnTo>
                    <a:pt x="181353" y="250844"/>
                  </a:lnTo>
                  <a:lnTo>
                    <a:pt x="222853" y="222873"/>
                  </a:lnTo>
                  <a:lnTo>
                    <a:pt x="250836" y="181380"/>
                  </a:lnTo>
                  <a:lnTo>
                    <a:pt x="261099" y="130555"/>
                  </a:lnTo>
                  <a:lnTo>
                    <a:pt x="250836" y="79745"/>
                  </a:lnTo>
                  <a:lnTo>
                    <a:pt x="222853" y="38246"/>
                  </a:lnTo>
                  <a:lnTo>
                    <a:pt x="181353" y="10262"/>
                  </a:lnTo>
                  <a:lnTo>
                    <a:pt x="130543" y="0"/>
                  </a:lnTo>
                  <a:close/>
                </a:path>
              </a:pathLst>
            </a:custGeom>
            <a:solidFill>
              <a:srgbClr val="AC1F22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34152" y="613942"/>
              <a:ext cx="135547" cy="135356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3819827" y="602233"/>
            <a:ext cx="84963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Montserrat"/>
                <a:cs typeface="Montserrat"/>
              </a:rPr>
              <a:t>(616) </a:t>
            </a:r>
            <a:r>
              <a:rPr sz="900" spc="-10" dirty="0">
                <a:solidFill>
                  <a:srgbClr val="231F20"/>
                </a:solidFill>
                <a:latin typeface="Montserrat"/>
                <a:cs typeface="Montserrat"/>
              </a:rPr>
              <a:t>4</a:t>
            </a:r>
            <a:r>
              <a:rPr sz="900" dirty="0">
                <a:solidFill>
                  <a:srgbClr val="231F20"/>
                </a:solidFill>
                <a:latin typeface="Montserrat"/>
                <a:cs typeface="Montserrat"/>
              </a:rPr>
              <a:t>9</a:t>
            </a:r>
            <a:r>
              <a:rPr sz="900" spc="5" dirty="0">
                <a:solidFill>
                  <a:srgbClr val="231F20"/>
                </a:solidFill>
                <a:latin typeface="Montserrat"/>
                <a:cs typeface="Montserrat"/>
              </a:rPr>
              <a:t>4</a:t>
            </a:r>
            <a:r>
              <a:rPr sz="900" dirty="0">
                <a:solidFill>
                  <a:srgbClr val="231F20"/>
                </a:solidFill>
                <a:latin typeface="Montserrat"/>
                <a:cs typeface="Montserrat"/>
              </a:rPr>
              <a:t>-9</a:t>
            </a:r>
            <a:r>
              <a:rPr sz="900" spc="-10" dirty="0">
                <a:solidFill>
                  <a:srgbClr val="231F20"/>
                </a:solidFill>
                <a:latin typeface="Montserrat"/>
                <a:cs typeface="Montserrat"/>
              </a:rPr>
              <a:t>9</a:t>
            </a:r>
            <a:r>
              <a:rPr sz="900" spc="-60" dirty="0">
                <a:solidFill>
                  <a:srgbClr val="231F20"/>
                </a:solidFill>
                <a:latin typeface="Montserrat"/>
                <a:cs typeface="Montserrat"/>
              </a:rPr>
              <a:t>7</a:t>
            </a:r>
            <a:r>
              <a:rPr sz="900" dirty="0">
                <a:solidFill>
                  <a:srgbClr val="231F20"/>
                </a:solidFill>
                <a:latin typeface="Montserrat"/>
                <a:cs typeface="Montserrat"/>
              </a:rPr>
              <a:t>4</a:t>
            </a:r>
            <a:endParaRPr sz="900" dirty="0">
              <a:latin typeface="Montserrat"/>
              <a:cs typeface="Montserra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22749" y="924018"/>
            <a:ext cx="15284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Montserrat"/>
                <a:cs typeface="Montserrat"/>
              </a:rPr>
              <a:t>hollandvisionsystems.com</a:t>
            </a:r>
            <a:endParaRPr sz="900" dirty="0">
              <a:latin typeface="Montserrat"/>
              <a:cs typeface="Montserra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488963" y="546244"/>
            <a:ext cx="0" cy="638175"/>
          </a:xfrm>
          <a:custGeom>
            <a:avLst/>
            <a:gdLst/>
            <a:ahLst/>
            <a:cxnLst/>
            <a:rect l="l" t="t" r="r" b="b"/>
            <a:pathLst>
              <a:path h="638175">
                <a:moveTo>
                  <a:pt x="0" y="0"/>
                </a:moveTo>
                <a:lnTo>
                  <a:pt x="0" y="6378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grpSp>
        <p:nvGrpSpPr>
          <p:cNvPr id="49" name="object 49"/>
          <p:cNvGrpSpPr/>
          <p:nvPr/>
        </p:nvGrpSpPr>
        <p:grpSpPr>
          <a:xfrm>
            <a:off x="5576180" y="568897"/>
            <a:ext cx="261620" cy="261620"/>
            <a:chOff x="5576180" y="568897"/>
            <a:chExt cx="261620" cy="261620"/>
          </a:xfrm>
        </p:grpSpPr>
        <p:sp>
          <p:nvSpPr>
            <p:cNvPr id="50" name="object 50"/>
            <p:cNvSpPr/>
            <p:nvPr/>
          </p:nvSpPr>
          <p:spPr>
            <a:xfrm>
              <a:off x="5576180" y="568897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19">
                  <a:moveTo>
                    <a:pt x="130543" y="0"/>
                  </a:moveTo>
                  <a:lnTo>
                    <a:pt x="79724" y="10262"/>
                  </a:lnTo>
                  <a:lnTo>
                    <a:pt x="38230" y="38246"/>
                  </a:lnTo>
                  <a:lnTo>
                    <a:pt x="10256" y="79745"/>
                  </a:lnTo>
                  <a:lnTo>
                    <a:pt x="0" y="130555"/>
                  </a:lnTo>
                  <a:lnTo>
                    <a:pt x="10256" y="181380"/>
                  </a:lnTo>
                  <a:lnTo>
                    <a:pt x="38230" y="222873"/>
                  </a:lnTo>
                  <a:lnTo>
                    <a:pt x="79724" y="250844"/>
                  </a:lnTo>
                  <a:lnTo>
                    <a:pt x="130543" y="261099"/>
                  </a:lnTo>
                  <a:lnTo>
                    <a:pt x="181353" y="250844"/>
                  </a:lnTo>
                  <a:lnTo>
                    <a:pt x="222853" y="222873"/>
                  </a:lnTo>
                  <a:lnTo>
                    <a:pt x="250836" y="181380"/>
                  </a:lnTo>
                  <a:lnTo>
                    <a:pt x="261099" y="130555"/>
                  </a:lnTo>
                  <a:lnTo>
                    <a:pt x="250836" y="79745"/>
                  </a:lnTo>
                  <a:lnTo>
                    <a:pt x="222853" y="38246"/>
                  </a:lnTo>
                  <a:lnTo>
                    <a:pt x="181353" y="10262"/>
                  </a:lnTo>
                  <a:lnTo>
                    <a:pt x="130543" y="0"/>
                  </a:lnTo>
                  <a:close/>
                </a:path>
              </a:pathLst>
            </a:custGeom>
            <a:solidFill>
              <a:srgbClr val="AC1F22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7095" y="623219"/>
              <a:ext cx="119265" cy="152450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5908715" y="590762"/>
            <a:ext cx="1568450" cy="290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800" spc="-5" dirty="0">
                <a:solidFill>
                  <a:srgbClr val="231F20"/>
                </a:solidFill>
                <a:latin typeface="Montserrat"/>
                <a:cs typeface="Montserrat"/>
              </a:rPr>
              <a:t>11301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James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Montserrat"/>
                <a:cs typeface="Montserrat"/>
              </a:rPr>
              <a:t>Street</a:t>
            </a:r>
            <a:endParaRPr lang="en-US" sz="800" spc="-20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Holland, </a:t>
            </a:r>
            <a:r>
              <a:rPr sz="800" spc="-22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MI</a:t>
            </a:r>
            <a:r>
              <a:rPr sz="800" spc="-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</a:rPr>
              <a:t>49424</a:t>
            </a:r>
            <a:endParaRPr sz="800" dirty="0">
              <a:latin typeface="Montserrat"/>
              <a:cs typeface="Montserrat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43FE6E4-A098-4A0C-B10C-4790488125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53560"/>
            <a:ext cx="7772400" cy="2916322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AD38DAAB-40F7-4CB7-84AF-A362B8C9D591}"/>
              </a:ext>
            </a:extLst>
          </p:cNvPr>
          <p:cNvSpPr txBox="1"/>
          <p:nvPr/>
        </p:nvSpPr>
        <p:spPr>
          <a:xfrm>
            <a:off x="6729847" y="6183289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b="1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64" name="bg object 24">
            <a:extLst>
              <a:ext uri="{FF2B5EF4-FFF2-40B4-BE49-F238E27FC236}">
                <a16:creationId xmlns:a16="http://schemas.microsoft.com/office/drawing/2014/main" id="{3C1197D3-8D45-49A0-9651-78C7D4AB4062}"/>
              </a:ext>
            </a:extLst>
          </p:cNvPr>
          <p:cNvSpPr/>
          <p:nvPr/>
        </p:nvSpPr>
        <p:spPr>
          <a:xfrm>
            <a:off x="0" y="1477187"/>
            <a:ext cx="4100829" cy="2879371"/>
          </a:xfrm>
          <a:custGeom>
            <a:avLst/>
            <a:gdLst/>
            <a:ahLst/>
            <a:cxnLst/>
            <a:rect l="l" t="t" r="r" b="b"/>
            <a:pathLst>
              <a:path w="4100829" h="2898775">
                <a:moveTo>
                  <a:pt x="4100334" y="0"/>
                </a:moveTo>
                <a:lnTo>
                  <a:pt x="0" y="0"/>
                </a:lnTo>
                <a:lnTo>
                  <a:pt x="0" y="2898457"/>
                </a:lnTo>
                <a:lnTo>
                  <a:pt x="2633510" y="2898457"/>
                </a:lnTo>
                <a:lnTo>
                  <a:pt x="4100334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53000">
                <a:srgbClr val="DF1E0F"/>
              </a:gs>
              <a:gs pos="83000">
                <a:srgbClr val="BE120E"/>
              </a:gs>
              <a:gs pos="100000">
                <a:srgbClr val="C00000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 sz="1600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DF7A5F1B-DA7D-473E-AA3D-BE3392431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77953"/>
            <a:ext cx="7798523" cy="2916987"/>
          </a:xfrm>
          <a:prstGeom prst="rect">
            <a:avLst/>
          </a:prstGeom>
          <a:effectLst/>
        </p:spPr>
      </p:pic>
      <p:sp>
        <p:nvSpPr>
          <p:cNvPr id="2" name="object 2"/>
          <p:cNvSpPr txBox="1"/>
          <p:nvPr/>
        </p:nvSpPr>
        <p:spPr>
          <a:xfrm>
            <a:off x="120661" y="1477978"/>
            <a:ext cx="3225585" cy="2287806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/>
            <a:r>
              <a:rPr lang="en-US" sz="3200" b="1" dirty="0">
                <a:solidFill>
                  <a:srgbClr val="FFFFFF"/>
                </a:solidFill>
                <a:latin typeface="Montserrat"/>
                <a:cs typeface="Montserrat"/>
              </a:rPr>
              <a:t>HD Recording/ Video Monitoring System</a:t>
            </a:r>
            <a:endParaRPr lang="en-US" b="1" i="1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12700" marR="5080">
              <a:spcBef>
                <a:spcPts val="260"/>
              </a:spcBef>
            </a:pPr>
            <a:endParaRPr sz="1600" dirty="0">
              <a:latin typeface="Montserrat"/>
              <a:cs typeface="Montserra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C5F8A4-BD2B-40DA-A948-8595B52119BC}"/>
              </a:ext>
            </a:extLst>
          </p:cNvPr>
          <p:cNvSpPr txBox="1"/>
          <p:nvPr/>
        </p:nvSpPr>
        <p:spPr>
          <a:xfrm>
            <a:off x="6382394" y="1493062"/>
            <a:ext cx="1665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/>
              <a:t>IDVR-TH</a:t>
            </a:r>
            <a:endParaRPr lang="en-US" b="1" i="1" u="sn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0A7A0F-37DB-4647-AFA3-634092A57B4A}"/>
              </a:ext>
            </a:extLst>
          </p:cNvPr>
          <p:cNvSpPr/>
          <p:nvPr/>
        </p:nvSpPr>
        <p:spPr>
          <a:xfrm>
            <a:off x="3828365" y="6548667"/>
            <a:ext cx="3610140" cy="1684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C82D2D-9A85-4AD7-B865-D0CB6240F869}"/>
              </a:ext>
            </a:extLst>
          </p:cNvPr>
          <p:cNvSpPr/>
          <p:nvPr/>
        </p:nvSpPr>
        <p:spPr>
          <a:xfrm>
            <a:off x="314267" y="294640"/>
            <a:ext cx="2809933" cy="889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57" name="Picture 56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355248D5-5932-4933-82F3-08E6D87A75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8" y="139067"/>
            <a:ext cx="3149459" cy="133563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956A923E-298C-4250-BF3A-A9765154B54A}"/>
              </a:ext>
            </a:extLst>
          </p:cNvPr>
          <p:cNvSpPr txBox="1"/>
          <p:nvPr/>
        </p:nvSpPr>
        <p:spPr>
          <a:xfrm>
            <a:off x="884896" y="4891858"/>
            <a:ext cx="6646281" cy="38856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1" hangingPunct="1">
              <a:defRPr/>
            </a:pPr>
            <a:r>
              <a:rPr lang="en-US" altLang="en-US" sz="1450" dirty="0"/>
              <a:t>The IDVR-TA is a</a:t>
            </a:r>
            <a:r>
              <a:rPr lang="en-US" altLang="en-US" sz="1450" b="1" dirty="0"/>
              <a:t> state-of-the-art 1080p HD</a:t>
            </a:r>
            <a:r>
              <a:rPr lang="en-US" altLang="en-US" sz="1450" dirty="0"/>
              <a:t> camera systems designed to allow video monitoring of </a:t>
            </a:r>
            <a:r>
              <a:rPr lang="en-US" altLang="en-US" sz="1450" b="1" dirty="0"/>
              <a:t>industrial operations.   </a:t>
            </a:r>
          </a:p>
          <a:p>
            <a:pPr eaLnBrk="1" hangingPunct="1">
              <a:defRPr/>
            </a:pPr>
            <a:endParaRPr lang="en-US" altLang="en-US" sz="1450" b="1" dirty="0"/>
          </a:p>
          <a:p>
            <a:pPr eaLnBrk="1" hangingPunct="1">
              <a:defRPr/>
            </a:pPr>
            <a:r>
              <a:rPr lang="en-US" altLang="en-US" sz="1450" b="1" dirty="0"/>
              <a:t>Recording, live viewing, and automatic data backup </a:t>
            </a:r>
            <a:r>
              <a:rPr lang="en-US" altLang="en-US" sz="1450" dirty="0"/>
              <a:t>is easy using the built-in Wi-Fi radio and the included central management software</a:t>
            </a:r>
          </a:p>
          <a:p>
            <a:pPr eaLnBrk="1" hangingPunct="1">
              <a:defRPr/>
            </a:pPr>
            <a:endParaRPr lang="en-US" altLang="en-US" sz="1450" dirty="0"/>
          </a:p>
          <a:p>
            <a:pPr>
              <a:defRPr/>
            </a:pPr>
            <a:r>
              <a:rPr lang="en-US" altLang="en-US" sz="1450" dirty="0"/>
              <a:t>The camera has a</a:t>
            </a:r>
            <a:r>
              <a:rPr lang="en-US" altLang="en-US" sz="1450" b="1" dirty="0"/>
              <a:t> cast metal housing </a:t>
            </a:r>
            <a:r>
              <a:rPr lang="en-US" altLang="en-US" sz="1450" dirty="0"/>
              <a:t>to withstand hard usage.  </a:t>
            </a:r>
          </a:p>
          <a:p>
            <a:pPr eaLnBrk="1" hangingPunct="1">
              <a:defRPr/>
            </a:pPr>
            <a:endParaRPr lang="en-US" altLang="en-US" sz="1450" dirty="0"/>
          </a:p>
          <a:p>
            <a:pPr eaLnBrk="1" hangingPunct="1">
              <a:defRPr/>
            </a:pPr>
            <a:r>
              <a:rPr lang="en-US" altLang="en-US" sz="1450" dirty="0"/>
              <a:t>The 802.11 wireless link allows the image to be </a:t>
            </a:r>
            <a:r>
              <a:rPr lang="en-US" altLang="en-US" sz="1450" b="1" dirty="0"/>
              <a:t>viewed live </a:t>
            </a:r>
            <a:r>
              <a:rPr lang="en-US" altLang="en-US" sz="1450" dirty="0"/>
              <a:t>or </a:t>
            </a:r>
            <a:r>
              <a:rPr lang="en-US" altLang="en-US" sz="1450" b="1" dirty="0"/>
              <a:t>recorded on a variety of devices </a:t>
            </a:r>
          </a:p>
          <a:p>
            <a:pPr eaLnBrk="1" hangingPunct="1">
              <a:defRPr/>
            </a:pPr>
            <a:endParaRPr lang="en-US" altLang="en-US" sz="1450" dirty="0"/>
          </a:p>
          <a:p>
            <a:pPr eaLnBrk="1" hangingPunct="1">
              <a:defRPr/>
            </a:pPr>
            <a:r>
              <a:rPr lang="en-US" altLang="en-US" sz="1450" dirty="0"/>
              <a:t>System can be configured with </a:t>
            </a:r>
            <a:r>
              <a:rPr lang="en-US" altLang="en-US" sz="1450" b="1" dirty="0"/>
              <a:t>up to four cameras</a:t>
            </a:r>
            <a:r>
              <a:rPr lang="en-US" altLang="en-US" sz="1450" dirty="0"/>
              <a:t> </a:t>
            </a:r>
          </a:p>
          <a:p>
            <a:pPr eaLnBrk="1" hangingPunct="1">
              <a:defRPr/>
            </a:pPr>
            <a:endParaRPr lang="en-US" altLang="en-US" sz="1450" dirty="0"/>
          </a:p>
          <a:p>
            <a:pPr eaLnBrk="1" hangingPunct="1">
              <a:defRPr/>
            </a:pPr>
            <a:r>
              <a:rPr lang="en-US" altLang="en-US" sz="1450" dirty="0"/>
              <a:t>An LCD monitor for the operator can be included, and system configurations are </a:t>
            </a:r>
            <a:r>
              <a:rPr lang="en-US" altLang="en-US" sz="1450" b="1" dirty="0"/>
              <a:t>tailored to the application</a:t>
            </a:r>
            <a:r>
              <a:rPr lang="en-US" altLang="en-US" sz="1450" dirty="0"/>
              <a:t>.</a:t>
            </a:r>
          </a:p>
          <a:p>
            <a:pPr eaLnBrk="1" hangingPunct="1">
              <a:defRPr/>
            </a:pPr>
            <a:endParaRPr lang="en-US" altLang="en-US" sz="1450" dirty="0"/>
          </a:p>
          <a:p>
            <a:pPr eaLnBrk="1" hangingPunct="1">
              <a:defRPr/>
            </a:pPr>
            <a:r>
              <a:rPr lang="en-US" altLang="en-US" sz="1450" dirty="0"/>
              <a:t>One year </a:t>
            </a:r>
            <a:r>
              <a:rPr lang="en-US" altLang="en-US" sz="1450" b="1" dirty="0"/>
              <a:t>warranty.</a:t>
            </a:r>
            <a:endParaRPr lang="en-US" altLang="en-US" sz="1450" b="1" dirty="0">
              <a:cs typeface="Calibri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1FA2080-AE3F-4C52-853D-2C094C8C0F5F}"/>
              </a:ext>
            </a:extLst>
          </p:cNvPr>
          <p:cNvGrpSpPr/>
          <p:nvPr/>
        </p:nvGrpSpPr>
        <p:grpSpPr>
          <a:xfrm>
            <a:off x="4308846" y="8753321"/>
            <a:ext cx="3238329" cy="1199848"/>
            <a:chOff x="4308846" y="8753321"/>
            <a:chExt cx="3238329" cy="1199848"/>
          </a:xfrm>
        </p:grpSpPr>
        <p:pic>
          <p:nvPicPr>
            <p:cNvPr id="5" name="Picture 4" descr="Qr code&#10;&#10;Description automatically generated">
              <a:extLst>
                <a:ext uri="{FF2B5EF4-FFF2-40B4-BE49-F238E27FC236}">
                  <a16:creationId xmlns:a16="http://schemas.microsoft.com/office/drawing/2014/main" id="{8EC6FC24-F2DA-4B02-A910-41F06F56B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7327" y="8753321"/>
              <a:ext cx="1199848" cy="11998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E9AC5C-39D3-4503-926D-D86385F04533}"/>
                </a:ext>
              </a:extLst>
            </p:cNvPr>
            <p:cNvSpPr txBox="1"/>
            <p:nvPr/>
          </p:nvSpPr>
          <p:spPr>
            <a:xfrm>
              <a:off x="4308846" y="8963434"/>
              <a:ext cx="2237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Visit our website for more information!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A6BD673D-3678-4656-9C5C-2F88888EECE0}"/>
                </a:ext>
              </a:extLst>
            </p:cNvPr>
            <p:cNvSpPr/>
            <p:nvPr/>
          </p:nvSpPr>
          <p:spPr>
            <a:xfrm>
              <a:off x="6199104" y="9318691"/>
              <a:ext cx="148223" cy="16471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5BADB21-A7AF-450A-A2AD-FDE57003C6AA}"/>
              </a:ext>
            </a:extLst>
          </p:cNvPr>
          <p:cNvSpPr txBox="1"/>
          <p:nvPr/>
        </p:nvSpPr>
        <p:spPr>
          <a:xfrm>
            <a:off x="127906" y="9465930"/>
            <a:ext cx="123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HVS9353A</a:t>
            </a:r>
          </a:p>
          <a:p>
            <a:r>
              <a:rPr lang="en-US" sz="900" dirty="0"/>
              <a:t>©2022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4FC269E-A683-4FE5-93FE-FCB7DA05FE18}"/>
              </a:ext>
            </a:extLst>
          </p:cNvPr>
          <p:cNvSpPr/>
          <p:nvPr/>
        </p:nvSpPr>
        <p:spPr>
          <a:xfrm>
            <a:off x="0" y="4071958"/>
            <a:ext cx="7772400" cy="4636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2BB23F6-4786-4586-91CD-7B591F4B73DC}"/>
              </a:ext>
            </a:extLst>
          </p:cNvPr>
          <p:cNvSpPr txBox="1"/>
          <p:nvPr/>
        </p:nvSpPr>
        <p:spPr>
          <a:xfrm>
            <a:off x="127906" y="4138640"/>
            <a:ext cx="8458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  <a:latin typeface="Montserrat"/>
                <a:cs typeface="Montserrat"/>
              </a:rPr>
              <a:t>Flexible | Reliable | Mobile Video Recording For Industrial Operations</a:t>
            </a:r>
            <a:endParaRPr lang="en-US" sz="1600" b="1" dirty="0"/>
          </a:p>
        </p:txBody>
      </p:sp>
      <p:pic>
        <p:nvPicPr>
          <p:cNvPr id="63" name="Picture 62" descr="A close up of a telephone&#10;&#10;Description generated with high confidence">
            <a:extLst>
              <a:ext uri="{FF2B5EF4-FFF2-40B4-BE49-F238E27FC236}">
                <a16:creationId xmlns:a16="http://schemas.microsoft.com/office/drawing/2014/main" id="{2CE86D2B-01C0-49A5-A70F-224098F657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463" y="2514600"/>
            <a:ext cx="1023267" cy="870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5" name="Picture 64" descr="A close up of electronics&#10;&#10;Description generated with very high confidence">
            <a:extLst>
              <a:ext uri="{FF2B5EF4-FFF2-40B4-BE49-F238E27FC236}">
                <a16:creationId xmlns:a16="http://schemas.microsoft.com/office/drawing/2014/main" id="{0215F9F5-7140-4700-861E-8C618EECACF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49" y="2168648"/>
            <a:ext cx="2344895" cy="1509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6A63AD3-C8AE-4FE9-9D60-D8017D1921E5}"/>
              </a:ext>
            </a:extLst>
          </p:cNvPr>
          <p:cNvGrpSpPr/>
          <p:nvPr/>
        </p:nvGrpSpPr>
        <p:grpSpPr>
          <a:xfrm>
            <a:off x="349301" y="5020865"/>
            <a:ext cx="436893" cy="3732456"/>
            <a:chOff x="349301" y="5020865"/>
            <a:chExt cx="436893" cy="373245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676C125-0433-4DFC-AA4A-0C192761DBE8}"/>
                </a:ext>
              </a:extLst>
            </p:cNvPr>
            <p:cNvGrpSpPr/>
            <p:nvPr/>
          </p:nvGrpSpPr>
          <p:grpSpPr>
            <a:xfrm>
              <a:off x="389403" y="6768489"/>
              <a:ext cx="361372" cy="301444"/>
              <a:chOff x="369016" y="7237641"/>
              <a:chExt cx="361372" cy="301444"/>
            </a:xfrm>
          </p:grpSpPr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DF06A0E0-9658-4295-8070-DD102F4F6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369016" y="7237641"/>
                <a:ext cx="361372" cy="301444"/>
              </a:xfrm>
              <a:prstGeom prst="rect">
                <a:avLst/>
              </a:prstGeom>
            </p:spPr>
          </p:pic>
          <p:pic>
            <p:nvPicPr>
              <p:cNvPr id="30" name="Graphic 29">
                <a:extLst>
                  <a:ext uri="{FF2B5EF4-FFF2-40B4-BE49-F238E27FC236}">
                    <a16:creationId xmlns:a16="http://schemas.microsoft.com/office/drawing/2014/main" id="{DEB9D585-FC09-4B2D-88BA-42D0C0414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04265" y="7245647"/>
                <a:ext cx="90874" cy="242330"/>
              </a:xfrm>
              <a:prstGeom prst="rect">
                <a:avLst/>
              </a:prstGeom>
            </p:spPr>
          </p:pic>
        </p:grp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D8FEDDCD-62C6-4D62-BA9B-5AC52F2FB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17689" y="7346620"/>
              <a:ext cx="304800" cy="304800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5635977B-09B0-4630-BC7C-AAB8AFEBE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95354" y="7887417"/>
              <a:ext cx="349471" cy="349471"/>
            </a:xfrm>
            <a:prstGeom prst="rect">
              <a:avLst/>
            </a:prstGeom>
          </p:spPr>
        </p:pic>
        <p:pic>
          <p:nvPicPr>
            <p:cNvPr id="12" name="Picture 12" descr="Icon&#10;&#10;Description automatically generated">
              <a:extLst>
                <a:ext uri="{FF2B5EF4-FFF2-40B4-BE49-F238E27FC236}">
                  <a16:creationId xmlns:a16="http://schemas.microsoft.com/office/drawing/2014/main" id="{7F4F7D25-81B8-4623-B673-2A52331D2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49301" y="8394036"/>
              <a:ext cx="436893" cy="359285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1342181-8386-462A-8E5D-DDA1331315AD}"/>
                </a:ext>
              </a:extLst>
            </p:cNvPr>
            <p:cNvGrpSpPr/>
            <p:nvPr/>
          </p:nvGrpSpPr>
          <p:grpSpPr>
            <a:xfrm>
              <a:off x="372344" y="5020865"/>
              <a:ext cx="390806" cy="937317"/>
              <a:chOff x="403345" y="5020865"/>
              <a:chExt cx="390806" cy="937317"/>
            </a:xfrm>
          </p:grpSpPr>
          <p:pic>
            <p:nvPicPr>
              <p:cNvPr id="55" name="Graphic 54">
                <a:extLst>
                  <a:ext uri="{FF2B5EF4-FFF2-40B4-BE49-F238E27FC236}">
                    <a16:creationId xmlns:a16="http://schemas.microsoft.com/office/drawing/2014/main" id="{131A0285-4B13-4F79-83C5-97ACAB71CB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403345" y="5020865"/>
                <a:ext cx="389936" cy="311949"/>
              </a:xfrm>
              <a:prstGeom prst="rect">
                <a:avLst/>
              </a:prstGeom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802CF50C-3064-4B27-9891-80302F3E1E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407811" y="5614769"/>
                <a:ext cx="386340" cy="343413"/>
              </a:xfrm>
              <a:prstGeom prst="rect">
                <a:avLst/>
              </a:prstGeom>
            </p:spPr>
          </p:pic>
        </p:grp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F08DD243-FA39-4D20-8792-1AB8F2C78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12012" y="6269576"/>
              <a:ext cx="320307" cy="320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793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4143021" y="6251184"/>
            <a:ext cx="2997200" cy="26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650" dirty="0">
              <a:latin typeface="Montserrat-MediumItalic"/>
              <a:cs typeface="Montserrat-MediumItalic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Montserrat"/>
                <a:cs typeface="Montserrat"/>
              </a:rPr>
              <a:t>YOU</a:t>
            </a:r>
            <a:r>
              <a:rPr sz="1000" b="1" spc="-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Montserrat"/>
                <a:cs typeface="Montserrat"/>
              </a:rPr>
              <a:t>:</a:t>
            </a:r>
            <a:endParaRPr sz="1000" dirty="0">
              <a:latin typeface="Montserrat"/>
              <a:cs typeface="Montserra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12878" y="6778802"/>
            <a:ext cx="7785839" cy="3279598"/>
            <a:chOff x="-12878" y="6558229"/>
            <a:chExt cx="7785839" cy="3279598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3661" y="6558229"/>
              <a:ext cx="3468731" cy="160508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66360" y="9176108"/>
              <a:ext cx="2006601" cy="661719"/>
            </a:xfrm>
            <a:custGeom>
              <a:avLst/>
              <a:gdLst/>
              <a:ahLst/>
              <a:cxnLst/>
              <a:rect l="l" t="t" r="r" b="b"/>
              <a:pathLst>
                <a:path w="1978659" h="749934">
                  <a:moveTo>
                    <a:pt x="1618094" y="0"/>
                  </a:moveTo>
                  <a:lnTo>
                    <a:pt x="0" y="708367"/>
                  </a:lnTo>
                  <a:lnTo>
                    <a:pt x="110274" y="749515"/>
                  </a:lnTo>
                  <a:lnTo>
                    <a:pt x="1978101" y="749515"/>
                  </a:lnTo>
                  <a:lnTo>
                    <a:pt x="1978101" y="151295"/>
                  </a:lnTo>
                  <a:lnTo>
                    <a:pt x="16180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367863" y="9268930"/>
              <a:ext cx="3782060" cy="568897"/>
            </a:xfrm>
            <a:custGeom>
              <a:avLst/>
              <a:gdLst/>
              <a:ahLst/>
              <a:cxnLst/>
              <a:rect l="l" t="t" r="r" b="b"/>
              <a:pathLst>
                <a:path w="3782060" h="621665">
                  <a:moveTo>
                    <a:pt x="1479651" y="0"/>
                  </a:moveTo>
                  <a:lnTo>
                    <a:pt x="0" y="621156"/>
                  </a:lnTo>
                  <a:lnTo>
                    <a:pt x="3781869" y="621156"/>
                  </a:lnTo>
                  <a:lnTo>
                    <a:pt x="3420960" y="535647"/>
                  </a:lnTo>
                  <a:lnTo>
                    <a:pt x="1479651" y="0"/>
                  </a:lnTo>
                  <a:close/>
                </a:path>
              </a:pathLst>
            </a:custGeom>
            <a:solidFill>
              <a:srgbClr val="FF780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878" y="8846586"/>
              <a:ext cx="3853357" cy="991241"/>
            </a:xfrm>
            <a:custGeom>
              <a:avLst/>
              <a:gdLst/>
              <a:ahLst/>
              <a:cxnLst/>
              <a:rect l="l" t="t" r="r" b="b"/>
              <a:pathLst>
                <a:path w="3840479" h="1143634">
                  <a:moveTo>
                    <a:pt x="0" y="0"/>
                  </a:moveTo>
                  <a:lnTo>
                    <a:pt x="0" y="1143279"/>
                  </a:lnTo>
                  <a:lnTo>
                    <a:pt x="3839933" y="1143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1F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436030" y="0"/>
            <a:ext cx="4336415" cy="294640"/>
            <a:chOff x="3436030" y="0"/>
            <a:chExt cx="4336415" cy="294640"/>
          </a:xfrm>
        </p:grpSpPr>
        <p:sp>
          <p:nvSpPr>
            <p:cNvPr id="38" name="object 38"/>
            <p:cNvSpPr/>
            <p:nvPr/>
          </p:nvSpPr>
          <p:spPr>
            <a:xfrm>
              <a:off x="4749063" y="0"/>
              <a:ext cx="3023870" cy="294640"/>
            </a:xfrm>
            <a:custGeom>
              <a:avLst/>
              <a:gdLst/>
              <a:ahLst/>
              <a:cxnLst/>
              <a:rect l="l" t="t" r="r" b="b"/>
              <a:pathLst>
                <a:path w="3023870" h="294640">
                  <a:moveTo>
                    <a:pt x="3023336" y="0"/>
                  </a:moveTo>
                  <a:lnTo>
                    <a:pt x="0" y="0"/>
                  </a:lnTo>
                  <a:lnTo>
                    <a:pt x="2996768" y="294246"/>
                  </a:lnTo>
                  <a:lnTo>
                    <a:pt x="3023336" y="282232"/>
                  </a:lnTo>
                  <a:lnTo>
                    <a:pt x="3023336" y="0"/>
                  </a:lnTo>
                  <a:close/>
                </a:path>
              </a:pathLst>
            </a:custGeom>
            <a:solidFill>
              <a:srgbClr val="FF78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36030" y="0"/>
              <a:ext cx="3647440" cy="294640"/>
            </a:xfrm>
            <a:custGeom>
              <a:avLst/>
              <a:gdLst/>
              <a:ahLst/>
              <a:cxnLst/>
              <a:rect l="l" t="t" r="r" b="b"/>
              <a:pathLst>
                <a:path w="3647440" h="294640">
                  <a:moveTo>
                    <a:pt x="3647325" y="0"/>
                  </a:moveTo>
                  <a:lnTo>
                    <a:pt x="0" y="0"/>
                  </a:lnTo>
                  <a:lnTo>
                    <a:pt x="2996768" y="294246"/>
                  </a:lnTo>
                  <a:lnTo>
                    <a:pt x="36473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3470990" y="865153"/>
            <a:ext cx="261620" cy="261620"/>
            <a:chOff x="3470990" y="865153"/>
            <a:chExt cx="261620" cy="261620"/>
          </a:xfrm>
        </p:grpSpPr>
        <p:sp>
          <p:nvSpPr>
            <p:cNvPr id="41" name="object 41"/>
            <p:cNvSpPr/>
            <p:nvPr/>
          </p:nvSpPr>
          <p:spPr>
            <a:xfrm>
              <a:off x="3470990" y="865153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19">
                  <a:moveTo>
                    <a:pt x="130543" y="0"/>
                  </a:moveTo>
                  <a:lnTo>
                    <a:pt x="79724" y="10262"/>
                  </a:lnTo>
                  <a:lnTo>
                    <a:pt x="38230" y="38246"/>
                  </a:lnTo>
                  <a:lnTo>
                    <a:pt x="10256" y="79745"/>
                  </a:lnTo>
                  <a:lnTo>
                    <a:pt x="0" y="130555"/>
                  </a:lnTo>
                  <a:lnTo>
                    <a:pt x="10256" y="181380"/>
                  </a:lnTo>
                  <a:lnTo>
                    <a:pt x="38230" y="222873"/>
                  </a:lnTo>
                  <a:lnTo>
                    <a:pt x="79724" y="250844"/>
                  </a:lnTo>
                  <a:lnTo>
                    <a:pt x="130543" y="261099"/>
                  </a:lnTo>
                  <a:lnTo>
                    <a:pt x="181377" y="250844"/>
                  </a:lnTo>
                  <a:lnTo>
                    <a:pt x="222892" y="222873"/>
                  </a:lnTo>
                  <a:lnTo>
                    <a:pt x="250885" y="181380"/>
                  </a:lnTo>
                  <a:lnTo>
                    <a:pt x="261150" y="130555"/>
                  </a:lnTo>
                  <a:lnTo>
                    <a:pt x="250885" y="79745"/>
                  </a:lnTo>
                  <a:lnTo>
                    <a:pt x="222892" y="38246"/>
                  </a:lnTo>
                  <a:lnTo>
                    <a:pt x="181377" y="10262"/>
                  </a:lnTo>
                  <a:lnTo>
                    <a:pt x="130543" y="0"/>
                  </a:lnTo>
                  <a:close/>
                </a:path>
              </a:pathLst>
            </a:custGeom>
            <a:solidFill>
              <a:srgbClr val="AC1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9159" y="920789"/>
              <a:ext cx="144754" cy="149821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3470991" y="551515"/>
            <a:ext cx="261620" cy="261620"/>
            <a:chOff x="3470991" y="551515"/>
            <a:chExt cx="261620" cy="261620"/>
          </a:xfrm>
        </p:grpSpPr>
        <p:sp>
          <p:nvSpPr>
            <p:cNvPr id="44" name="object 44"/>
            <p:cNvSpPr/>
            <p:nvPr/>
          </p:nvSpPr>
          <p:spPr>
            <a:xfrm>
              <a:off x="3470991" y="551515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19">
                  <a:moveTo>
                    <a:pt x="130543" y="0"/>
                  </a:moveTo>
                  <a:lnTo>
                    <a:pt x="79724" y="10262"/>
                  </a:lnTo>
                  <a:lnTo>
                    <a:pt x="38230" y="38246"/>
                  </a:lnTo>
                  <a:lnTo>
                    <a:pt x="10256" y="79745"/>
                  </a:lnTo>
                  <a:lnTo>
                    <a:pt x="0" y="130555"/>
                  </a:lnTo>
                  <a:lnTo>
                    <a:pt x="10256" y="181380"/>
                  </a:lnTo>
                  <a:lnTo>
                    <a:pt x="38230" y="222873"/>
                  </a:lnTo>
                  <a:lnTo>
                    <a:pt x="79724" y="250844"/>
                  </a:lnTo>
                  <a:lnTo>
                    <a:pt x="130543" y="261099"/>
                  </a:lnTo>
                  <a:lnTo>
                    <a:pt x="181353" y="250844"/>
                  </a:lnTo>
                  <a:lnTo>
                    <a:pt x="222853" y="222873"/>
                  </a:lnTo>
                  <a:lnTo>
                    <a:pt x="250836" y="181380"/>
                  </a:lnTo>
                  <a:lnTo>
                    <a:pt x="261099" y="130555"/>
                  </a:lnTo>
                  <a:lnTo>
                    <a:pt x="250836" y="79745"/>
                  </a:lnTo>
                  <a:lnTo>
                    <a:pt x="222853" y="38246"/>
                  </a:lnTo>
                  <a:lnTo>
                    <a:pt x="181353" y="10262"/>
                  </a:lnTo>
                  <a:lnTo>
                    <a:pt x="130543" y="0"/>
                  </a:lnTo>
                  <a:close/>
                </a:path>
              </a:pathLst>
            </a:custGeom>
            <a:solidFill>
              <a:srgbClr val="AC1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34152" y="613942"/>
              <a:ext cx="135547" cy="135356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3822700" y="599440"/>
            <a:ext cx="8496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Montserrat"/>
                <a:cs typeface="Montserrat"/>
              </a:rPr>
              <a:t>(616) </a:t>
            </a:r>
            <a:r>
              <a:rPr sz="900" spc="-10" dirty="0">
                <a:solidFill>
                  <a:srgbClr val="231F20"/>
                </a:solidFill>
                <a:latin typeface="Montserrat"/>
                <a:cs typeface="Montserrat"/>
              </a:rPr>
              <a:t>4</a:t>
            </a:r>
            <a:r>
              <a:rPr sz="900" dirty="0">
                <a:solidFill>
                  <a:srgbClr val="231F20"/>
                </a:solidFill>
                <a:latin typeface="Montserrat"/>
                <a:cs typeface="Montserrat"/>
              </a:rPr>
              <a:t>9</a:t>
            </a:r>
            <a:r>
              <a:rPr sz="900" spc="5" dirty="0">
                <a:solidFill>
                  <a:srgbClr val="231F20"/>
                </a:solidFill>
                <a:latin typeface="Montserrat"/>
                <a:cs typeface="Montserrat"/>
              </a:rPr>
              <a:t>4</a:t>
            </a:r>
            <a:r>
              <a:rPr sz="900" dirty="0">
                <a:solidFill>
                  <a:srgbClr val="231F20"/>
                </a:solidFill>
                <a:latin typeface="Montserrat"/>
                <a:cs typeface="Montserrat"/>
              </a:rPr>
              <a:t>-9</a:t>
            </a:r>
            <a:r>
              <a:rPr sz="900" spc="-10" dirty="0">
                <a:solidFill>
                  <a:srgbClr val="231F20"/>
                </a:solidFill>
                <a:latin typeface="Montserrat"/>
                <a:cs typeface="Montserrat"/>
              </a:rPr>
              <a:t>9</a:t>
            </a:r>
            <a:r>
              <a:rPr sz="900" spc="-60" dirty="0">
                <a:solidFill>
                  <a:srgbClr val="231F20"/>
                </a:solidFill>
                <a:latin typeface="Montserrat"/>
                <a:cs typeface="Montserrat"/>
              </a:rPr>
              <a:t>7</a:t>
            </a:r>
            <a:r>
              <a:rPr sz="900" dirty="0">
                <a:solidFill>
                  <a:srgbClr val="231F20"/>
                </a:solidFill>
                <a:latin typeface="Montserrat"/>
                <a:cs typeface="Montserrat"/>
              </a:rPr>
              <a:t>4</a:t>
            </a:r>
            <a:endParaRPr sz="900" dirty="0">
              <a:latin typeface="Montserrat"/>
              <a:cs typeface="Montserra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22136" y="921091"/>
            <a:ext cx="1528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Montserrat"/>
                <a:cs typeface="Montserrat"/>
              </a:rPr>
              <a:t>hollandvisionsystems.com</a:t>
            </a:r>
            <a:endParaRPr sz="900" dirty="0">
              <a:latin typeface="Montserrat"/>
              <a:cs typeface="Montserra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488963" y="546244"/>
            <a:ext cx="0" cy="638175"/>
          </a:xfrm>
          <a:custGeom>
            <a:avLst/>
            <a:gdLst/>
            <a:ahLst/>
            <a:cxnLst/>
            <a:rect l="l" t="t" r="r" b="b"/>
            <a:pathLst>
              <a:path h="638175">
                <a:moveTo>
                  <a:pt x="0" y="0"/>
                </a:moveTo>
                <a:lnTo>
                  <a:pt x="0" y="6378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D38DAAB-40F7-4CB7-84AF-A362B8C9D591}"/>
              </a:ext>
            </a:extLst>
          </p:cNvPr>
          <p:cNvSpPr txBox="1"/>
          <p:nvPr/>
        </p:nvSpPr>
        <p:spPr>
          <a:xfrm>
            <a:off x="6729847" y="6183289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b="1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AF6BC-FB44-46F0-A682-06B1861EB1D9}"/>
              </a:ext>
            </a:extLst>
          </p:cNvPr>
          <p:cNvSpPr/>
          <p:nvPr/>
        </p:nvSpPr>
        <p:spPr>
          <a:xfrm>
            <a:off x="3829678" y="6630242"/>
            <a:ext cx="3610140" cy="1777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7AD0C9-5DC7-4F72-8E42-4C2B279F43CA}"/>
              </a:ext>
            </a:extLst>
          </p:cNvPr>
          <p:cNvSpPr/>
          <p:nvPr/>
        </p:nvSpPr>
        <p:spPr>
          <a:xfrm>
            <a:off x="4432234" y="1534296"/>
            <a:ext cx="3328992" cy="2916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A94BE4-8A1C-4727-8223-FAC5E36F0C2F}"/>
              </a:ext>
            </a:extLst>
          </p:cNvPr>
          <p:cNvSpPr/>
          <p:nvPr/>
        </p:nvSpPr>
        <p:spPr>
          <a:xfrm>
            <a:off x="17417" y="1422229"/>
            <a:ext cx="4443409" cy="2960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D7E6FAB4-BF81-489B-88DC-3F0E12A7B0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" y="1203637"/>
            <a:ext cx="7789671" cy="12435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2"/>
          <p:cNvSpPr txBox="1"/>
          <p:nvPr/>
        </p:nvSpPr>
        <p:spPr>
          <a:xfrm>
            <a:off x="38565" y="1230400"/>
            <a:ext cx="7789670" cy="1002839"/>
          </a:xfrm>
          <a:prstGeom prst="rect">
            <a:avLst/>
          </a:prstGeom>
          <a:effectLst/>
        </p:spPr>
        <p:txBody>
          <a:bodyPr vert="horz" wrap="square" lIns="0" tIns="33020" rIns="0" bIns="0" rtlCol="0">
            <a:spAutoFit/>
          </a:bodyPr>
          <a:lstStyle/>
          <a:p>
            <a:pPr marR="5080"/>
            <a:r>
              <a:rPr lang="en-US" sz="2800" b="1" dirty="0">
                <a:solidFill>
                  <a:schemeClr val="bg1"/>
                </a:solidFill>
                <a:latin typeface="Montserrat"/>
                <a:cs typeface="Montserrat"/>
              </a:rPr>
              <a:t>HD Recording/Video Monitoring System</a:t>
            </a:r>
          </a:p>
          <a:p>
            <a:pPr marR="5080"/>
            <a:endParaRPr lang="en-US" sz="1700" i="1" dirty="0">
              <a:solidFill>
                <a:schemeClr val="bg1"/>
              </a:solidFill>
              <a:latin typeface="Montserrat"/>
              <a:cs typeface="Montserrat"/>
            </a:endParaRPr>
          </a:p>
          <a:p>
            <a:pPr marR="5080"/>
            <a:r>
              <a:rPr lang="en-US" i="1" dirty="0">
                <a:solidFill>
                  <a:schemeClr val="bg1"/>
                </a:solidFill>
                <a:latin typeface="Montserrat"/>
                <a:cs typeface="Montserrat"/>
              </a:rPr>
              <a:t>Specifications:</a:t>
            </a:r>
          </a:p>
        </p:txBody>
      </p:sp>
      <p:grpSp>
        <p:nvGrpSpPr>
          <p:cNvPr id="53" name="object 37">
            <a:extLst>
              <a:ext uri="{FF2B5EF4-FFF2-40B4-BE49-F238E27FC236}">
                <a16:creationId xmlns:a16="http://schemas.microsoft.com/office/drawing/2014/main" id="{051FBCF2-519E-4B42-9083-E16DC75F6374}"/>
              </a:ext>
            </a:extLst>
          </p:cNvPr>
          <p:cNvGrpSpPr/>
          <p:nvPr/>
        </p:nvGrpSpPr>
        <p:grpSpPr>
          <a:xfrm rot="10800000" flipH="1">
            <a:off x="3436030" y="2152578"/>
            <a:ext cx="4336415" cy="294640"/>
            <a:chOff x="3436030" y="0"/>
            <a:chExt cx="4336415" cy="294640"/>
          </a:xfrm>
        </p:grpSpPr>
        <p:sp>
          <p:nvSpPr>
            <p:cNvPr id="56" name="object 38">
              <a:extLst>
                <a:ext uri="{FF2B5EF4-FFF2-40B4-BE49-F238E27FC236}">
                  <a16:creationId xmlns:a16="http://schemas.microsoft.com/office/drawing/2014/main" id="{897D3E55-87AD-424F-A9B8-CBCA30725946}"/>
                </a:ext>
              </a:extLst>
            </p:cNvPr>
            <p:cNvSpPr/>
            <p:nvPr/>
          </p:nvSpPr>
          <p:spPr>
            <a:xfrm>
              <a:off x="4749063" y="0"/>
              <a:ext cx="3023870" cy="294640"/>
            </a:xfrm>
            <a:custGeom>
              <a:avLst/>
              <a:gdLst/>
              <a:ahLst/>
              <a:cxnLst/>
              <a:rect l="l" t="t" r="r" b="b"/>
              <a:pathLst>
                <a:path w="3023870" h="294640">
                  <a:moveTo>
                    <a:pt x="3023336" y="0"/>
                  </a:moveTo>
                  <a:lnTo>
                    <a:pt x="0" y="0"/>
                  </a:lnTo>
                  <a:lnTo>
                    <a:pt x="2996768" y="294246"/>
                  </a:lnTo>
                  <a:lnTo>
                    <a:pt x="3023336" y="282232"/>
                  </a:lnTo>
                  <a:lnTo>
                    <a:pt x="3023336" y="0"/>
                  </a:lnTo>
                  <a:close/>
                </a:path>
              </a:pathLst>
            </a:custGeom>
            <a:solidFill>
              <a:srgbClr val="FF78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39">
              <a:extLst>
                <a:ext uri="{FF2B5EF4-FFF2-40B4-BE49-F238E27FC236}">
                  <a16:creationId xmlns:a16="http://schemas.microsoft.com/office/drawing/2014/main" id="{F66D92CD-B457-4802-A8C1-60D88BD83A89}"/>
                </a:ext>
              </a:extLst>
            </p:cNvPr>
            <p:cNvSpPr/>
            <p:nvPr/>
          </p:nvSpPr>
          <p:spPr>
            <a:xfrm>
              <a:off x="3436030" y="0"/>
              <a:ext cx="3647440" cy="294640"/>
            </a:xfrm>
            <a:custGeom>
              <a:avLst/>
              <a:gdLst/>
              <a:ahLst/>
              <a:cxnLst/>
              <a:rect l="l" t="t" r="r" b="b"/>
              <a:pathLst>
                <a:path w="3647440" h="294640">
                  <a:moveTo>
                    <a:pt x="3647325" y="0"/>
                  </a:moveTo>
                  <a:lnTo>
                    <a:pt x="0" y="0"/>
                  </a:lnTo>
                  <a:lnTo>
                    <a:pt x="2996768" y="294246"/>
                  </a:lnTo>
                  <a:lnTo>
                    <a:pt x="36473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9F9149D-212C-407E-BFD7-C8A644DBA714}"/>
              </a:ext>
            </a:extLst>
          </p:cNvPr>
          <p:cNvSpPr txBox="1"/>
          <p:nvPr/>
        </p:nvSpPr>
        <p:spPr>
          <a:xfrm>
            <a:off x="6384936" y="1983882"/>
            <a:ext cx="1535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IDVR-TH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BA842F-46B5-4E5D-8C04-53CD61720950}"/>
              </a:ext>
            </a:extLst>
          </p:cNvPr>
          <p:cNvSpPr/>
          <p:nvPr/>
        </p:nvSpPr>
        <p:spPr>
          <a:xfrm>
            <a:off x="276060" y="182161"/>
            <a:ext cx="2771940" cy="1002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22F94B7E-4785-4EEF-A46D-8ECED5EAD1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2" y="8415"/>
            <a:ext cx="2910846" cy="123444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CCCADE-B467-437D-BEE8-AC5B0DDC9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605265"/>
              </p:ext>
            </p:extLst>
          </p:nvPr>
        </p:nvGraphicFramePr>
        <p:xfrm>
          <a:off x="332582" y="2685083"/>
          <a:ext cx="3453854" cy="6757232"/>
        </p:xfrm>
        <a:graphic>
          <a:graphicData uri="http://schemas.openxmlformats.org/drawingml/2006/table">
            <a:tbl>
              <a:tblPr/>
              <a:tblGrid>
                <a:gridCol w="1314714">
                  <a:extLst>
                    <a:ext uri="{9D8B030D-6E8A-4147-A177-3AD203B41FA5}">
                      <a16:colId xmlns:a16="http://schemas.microsoft.com/office/drawing/2014/main" val="890704102"/>
                    </a:ext>
                  </a:extLst>
                </a:gridCol>
                <a:gridCol w="2139140">
                  <a:extLst>
                    <a:ext uri="{9D8B030D-6E8A-4147-A177-3AD203B41FA5}">
                      <a16:colId xmlns:a16="http://schemas.microsoft.com/office/drawing/2014/main" val="849836025"/>
                    </a:ext>
                  </a:extLst>
                </a:gridCol>
              </a:tblGrid>
              <a:tr h="4032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Camera Sensor</a:t>
                      </a:r>
                    </a:p>
                  </a:txBody>
                  <a:tcPr marL="91423" marR="91423" marT="45727" marB="45727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1/3” CMOS 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AR0130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727" marB="45727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664221"/>
                  </a:ext>
                </a:extLst>
              </a:tr>
              <a:tr h="4032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 Resolution</a:t>
                      </a:r>
                    </a:p>
                  </a:txBody>
                  <a:tcPr marL="91423" marR="91423" marT="45727" marB="45727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1920 x 1080 @ 30fps</a:t>
                      </a:r>
                    </a:p>
                  </a:txBody>
                  <a:tcPr marL="91423" marR="91423" marT="45727" marB="45727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464193"/>
                  </a:ext>
                </a:extLst>
              </a:tr>
              <a:tr h="4032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Lens</a:t>
                      </a:r>
                    </a:p>
                  </a:txBody>
                  <a:tcPr marL="91423" marR="91423" marT="45727" marB="45727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3.6mm Standard, Other Options </a:t>
                      </a:r>
                    </a:p>
                  </a:txBody>
                  <a:tcPr marL="91423" marR="91423" marT="45727" marB="45727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69675"/>
                  </a:ext>
                </a:extLst>
              </a:tr>
              <a:tr h="4032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Shock &amp; Vibration</a:t>
                      </a:r>
                    </a:p>
                  </a:txBody>
                  <a:tcPr marL="91423" marR="91423" marT="45727" marB="45727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10G</a:t>
                      </a:r>
                    </a:p>
                  </a:txBody>
                  <a:tcPr marL="91423" marR="91423" marT="45727" marB="45727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723244"/>
                  </a:ext>
                </a:extLst>
              </a:tr>
              <a:tr h="2419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Signal Type</a:t>
                      </a:r>
                    </a:p>
                  </a:txBody>
                  <a:tcPr marL="91423" marR="91423" marT="45727" marB="45727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1080P AHD</a:t>
                      </a:r>
                    </a:p>
                  </a:txBody>
                  <a:tcPr marL="91423" marR="91423" marT="45727" marB="45727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569852"/>
                  </a:ext>
                </a:extLst>
              </a:tr>
              <a:tr h="2419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S/N Ratio</a:t>
                      </a:r>
                    </a:p>
                  </a:txBody>
                  <a:tcPr marL="91423" marR="91423" marT="45727" marB="45727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50dB Min. (AGC off)</a:t>
                      </a:r>
                    </a:p>
                  </a:txBody>
                  <a:tcPr marL="91423" marR="91423" marT="45727" marB="45727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85533"/>
                  </a:ext>
                </a:extLst>
              </a:tr>
              <a:tr h="4032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 Illumination</a:t>
                      </a:r>
                    </a:p>
                  </a:txBody>
                  <a:tcPr marL="91423" marR="91423" marT="45727" marB="45727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 Lux (IR LED Optional)</a:t>
                      </a:r>
                    </a:p>
                  </a:txBody>
                  <a:tcPr marL="91423" marR="91423" marT="45727" marB="45727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937668"/>
                  </a:ext>
                </a:extLst>
              </a:tr>
              <a:tr h="4032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Housing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3" marR="91423" marT="45727" marB="45727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Camera:  Cast Aluminum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Recorder:  Aluminum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3" marR="91423" marT="45727" marB="45727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699285"/>
                  </a:ext>
                </a:extLst>
              </a:tr>
              <a:tr h="4032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Camera Capacity</a:t>
                      </a:r>
                    </a:p>
                  </a:txBody>
                  <a:tcPr marL="91423" marR="91423" marT="45727" marB="45727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23" marR="91423" marT="45727" marB="45727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9390"/>
                  </a:ext>
                </a:extLst>
              </a:tr>
              <a:tr h="4032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Recorder Storage</a:t>
                      </a:r>
                    </a:p>
                  </a:txBody>
                  <a:tcPr marL="91423" marR="91423" marT="45727" marB="45727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2TB Max HDD</a:t>
                      </a:r>
                    </a:p>
                  </a:txBody>
                  <a:tcPr marL="91423" marR="91423" marT="45727" marB="45727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02957"/>
                  </a:ext>
                </a:extLst>
              </a:tr>
              <a:tr h="2419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Color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3" marR="91423" marT="45727" marB="45727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Black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3" marR="91423" marT="45727" marB="45727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737455"/>
                  </a:ext>
                </a:extLst>
              </a:tr>
              <a:tr h="2419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Power Supply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3" marR="91423" marT="45727" marB="45727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Voltage Options, 10W</a:t>
                      </a:r>
                    </a:p>
                  </a:txBody>
                  <a:tcPr marL="91423" marR="91423" marT="45727" marB="45727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97682"/>
                  </a:ext>
                </a:extLst>
              </a:tr>
              <a:tr h="4032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Operating Temp</a:t>
                      </a:r>
                    </a:p>
                  </a:txBody>
                  <a:tcPr marL="91423" marR="91423" marT="45727" marB="45727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Camera:  -4ºF - 122ºF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(-20ºC - 50ºC)</a:t>
                      </a:r>
                    </a:p>
                  </a:txBody>
                  <a:tcPr marL="91423" marR="91423" marT="45727" marB="45727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57330"/>
                  </a:ext>
                </a:extLst>
              </a:tr>
              <a:tr h="56451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Dust And Moisture Resistance</a:t>
                      </a:r>
                    </a:p>
                  </a:txBody>
                  <a:tcPr marL="91423" marR="91423" marT="45727" marB="45727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Indoor Model Standard;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Weather-Resistant Optional</a:t>
                      </a:r>
                    </a:p>
                  </a:txBody>
                  <a:tcPr marL="91423" marR="91423" marT="45727" marB="45727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82032"/>
                  </a:ext>
                </a:extLst>
              </a:tr>
              <a:tr h="72580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Dimensions</a:t>
                      </a:r>
                    </a:p>
                  </a:txBody>
                  <a:tcPr marL="91423" marR="91423" marT="45727" marB="45727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Camera: 2.4 x 2.2 in. (60 x 55mm)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Recorder:  8.0 x 6.0 x 3.0 in. (203 x 150 x 76 mm)</a:t>
                      </a:r>
                    </a:p>
                  </a:txBody>
                  <a:tcPr marL="91423" marR="91423" marT="45727" marB="45727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038034"/>
                  </a:ext>
                </a:extLst>
              </a:tr>
              <a:tr h="56451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Wireless Protocol</a:t>
                      </a:r>
                    </a:p>
                  </a:txBody>
                  <a:tcPr marL="91423" marR="91423" marT="45727" marB="45727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802.11b/g/n 5.8GHz and 2.4GHz (WPA2-PSK, No RADIUS Server)</a:t>
                      </a:r>
                    </a:p>
                  </a:txBody>
                  <a:tcPr marL="91423" marR="91423" marT="45727" marB="45727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749349"/>
                  </a:ext>
                </a:extLst>
              </a:tr>
            </a:tbl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BF898D46-85DB-4053-AC0E-68F75E20C47D}"/>
              </a:ext>
            </a:extLst>
          </p:cNvPr>
          <p:cNvSpPr txBox="1"/>
          <p:nvPr/>
        </p:nvSpPr>
        <p:spPr>
          <a:xfrm>
            <a:off x="1879600" y="4844534"/>
            <a:ext cx="4107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B6D820F7-7747-4242-A6C2-42D3E7A12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4" t="16783" r="9711" b="23041"/>
          <a:stretch/>
        </p:blipFill>
        <p:spPr>
          <a:xfrm>
            <a:off x="4143021" y="4115726"/>
            <a:ext cx="1657684" cy="1323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" name="Picture 73" descr="A picture containing object, indoor, sitting&#10;&#10;Description generated with high confidence">
            <a:extLst>
              <a:ext uri="{FF2B5EF4-FFF2-40B4-BE49-F238E27FC236}">
                <a16:creationId xmlns:a16="http://schemas.microsoft.com/office/drawing/2014/main" id="{3EDB560F-D493-4E8D-9EE5-35316A1841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25" y="7082684"/>
            <a:ext cx="592709" cy="124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0AB355-EADA-4D07-AAEA-36EA44758DCC}"/>
              </a:ext>
            </a:extLst>
          </p:cNvPr>
          <p:cNvSpPr txBox="1"/>
          <p:nvPr/>
        </p:nvSpPr>
        <p:spPr>
          <a:xfrm>
            <a:off x="5878769" y="5753083"/>
            <a:ext cx="18308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CAMERA  </a:t>
            </a:r>
          </a:p>
          <a:p>
            <a:pPr algn="ctr"/>
            <a:r>
              <a:rPr lang="en-US" sz="1400" dirty="0"/>
              <a:t>1 to 4 Turret style HD</a:t>
            </a:r>
          </a:p>
          <a:p>
            <a:pPr algn="ctr"/>
            <a:r>
              <a:rPr lang="en-US" sz="1400" dirty="0"/>
              <a:t> Cameras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969713-E680-4DFA-AC77-4D6A9C6AD70C}"/>
              </a:ext>
            </a:extLst>
          </p:cNvPr>
          <p:cNvSpPr txBox="1"/>
          <p:nvPr/>
        </p:nvSpPr>
        <p:spPr>
          <a:xfrm>
            <a:off x="6140985" y="4257413"/>
            <a:ext cx="12220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MONITOR</a:t>
            </a:r>
          </a:p>
          <a:p>
            <a:pPr algn="ctr"/>
            <a:r>
              <a:rPr lang="en-US" sz="1400" dirty="0"/>
              <a:t>Optional Monitor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948C60E-DDAC-426A-BD2B-F23CE69ABCD9}"/>
              </a:ext>
            </a:extLst>
          </p:cNvPr>
          <p:cNvSpPr txBox="1"/>
          <p:nvPr/>
        </p:nvSpPr>
        <p:spPr>
          <a:xfrm>
            <a:off x="5817445" y="3058826"/>
            <a:ext cx="1904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Connections</a:t>
            </a:r>
          </a:p>
          <a:p>
            <a:pPr algn="ctr"/>
            <a:r>
              <a:rPr lang="en-US" sz="1400" dirty="0"/>
              <a:t> will vary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ECEC87-20E3-469F-8E30-9CF454607A4B}"/>
              </a:ext>
            </a:extLst>
          </p:cNvPr>
          <p:cNvSpPr txBox="1"/>
          <p:nvPr/>
        </p:nvSpPr>
        <p:spPr>
          <a:xfrm>
            <a:off x="6353681" y="7783659"/>
            <a:ext cx="100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WI-FI link</a:t>
            </a:r>
          </a:p>
        </p:txBody>
      </p:sp>
      <p:grpSp>
        <p:nvGrpSpPr>
          <p:cNvPr id="82" name="object 49">
            <a:extLst>
              <a:ext uri="{FF2B5EF4-FFF2-40B4-BE49-F238E27FC236}">
                <a16:creationId xmlns:a16="http://schemas.microsoft.com/office/drawing/2014/main" id="{015FDF71-ED05-4973-9630-F4C64C8EB51E}"/>
              </a:ext>
            </a:extLst>
          </p:cNvPr>
          <p:cNvGrpSpPr/>
          <p:nvPr/>
        </p:nvGrpSpPr>
        <p:grpSpPr>
          <a:xfrm>
            <a:off x="5576180" y="568897"/>
            <a:ext cx="261620" cy="261620"/>
            <a:chOff x="5576180" y="568897"/>
            <a:chExt cx="261620" cy="261620"/>
          </a:xfrm>
        </p:grpSpPr>
        <p:sp>
          <p:nvSpPr>
            <p:cNvPr id="83" name="object 50">
              <a:extLst>
                <a:ext uri="{FF2B5EF4-FFF2-40B4-BE49-F238E27FC236}">
                  <a16:creationId xmlns:a16="http://schemas.microsoft.com/office/drawing/2014/main" id="{0465B987-6F4F-4ACD-B171-0523AA404BC2}"/>
                </a:ext>
              </a:extLst>
            </p:cNvPr>
            <p:cNvSpPr/>
            <p:nvPr/>
          </p:nvSpPr>
          <p:spPr>
            <a:xfrm>
              <a:off x="5576180" y="568897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19">
                  <a:moveTo>
                    <a:pt x="130543" y="0"/>
                  </a:moveTo>
                  <a:lnTo>
                    <a:pt x="79724" y="10262"/>
                  </a:lnTo>
                  <a:lnTo>
                    <a:pt x="38230" y="38246"/>
                  </a:lnTo>
                  <a:lnTo>
                    <a:pt x="10256" y="79745"/>
                  </a:lnTo>
                  <a:lnTo>
                    <a:pt x="0" y="130555"/>
                  </a:lnTo>
                  <a:lnTo>
                    <a:pt x="10256" y="181380"/>
                  </a:lnTo>
                  <a:lnTo>
                    <a:pt x="38230" y="222873"/>
                  </a:lnTo>
                  <a:lnTo>
                    <a:pt x="79724" y="250844"/>
                  </a:lnTo>
                  <a:lnTo>
                    <a:pt x="130543" y="261099"/>
                  </a:lnTo>
                  <a:lnTo>
                    <a:pt x="181353" y="250844"/>
                  </a:lnTo>
                  <a:lnTo>
                    <a:pt x="222853" y="222873"/>
                  </a:lnTo>
                  <a:lnTo>
                    <a:pt x="250836" y="181380"/>
                  </a:lnTo>
                  <a:lnTo>
                    <a:pt x="261099" y="130555"/>
                  </a:lnTo>
                  <a:lnTo>
                    <a:pt x="250836" y="79745"/>
                  </a:lnTo>
                  <a:lnTo>
                    <a:pt x="222853" y="38246"/>
                  </a:lnTo>
                  <a:lnTo>
                    <a:pt x="181353" y="10262"/>
                  </a:lnTo>
                  <a:lnTo>
                    <a:pt x="130543" y="0"/>
                  </a:lnTo>
                  <a:close/>
                </a:path>
              </a:pathLst>
            </a:custGeom>
            <a:solidFill>
              <a:srgbClr val="AC1F22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84" name="object 51">
              <a:extLst>
                <a:ext uri="{FF2B5EF4-FFF2-40B4-BE49-F238E27FC236}">
                  <a16:creationId xmlns:a16="http://schemas.microsoft.com/office/drawing/2014/main" id="{8BA67E11-3F14-4795-8395-31608A088B7B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47095" y="623219"/>
              <a:ext cx="119265" cy="152450"/>
            </a:xfrm>
            <a:prstGeom prst="rect">
              <a:avLst/>
            </a:prstGeom>
          </p:spPr>
        </p:pic>
      </p:grpSp>
      <p:sp>
        <p:nvSpPr>
          <p:cNvPr id="85" name="object 52">
            <a:extLst>
              <a:ext uri="{FF2B5EF4-FFF2-40B4-BE49-F238E27FC236}">
                <a16:creationId xmlns:a16="http://schemas.microsoft.com/office/drawing/2014/main" id="{06E732E1-23AF-4110-9B34-3DE39722BCF3}"/>
              </a:ext>
            </a:extLst>
          </p:cNvPr>
          <p:cNvSpPr txBox="1"/>
          <p:nvPr/>
        </p:nvSpPr>
        <p:spPr>
          <a:xfrm>
            <a:off x="5908715" y="590762"/>
            <a:ext cx="1568450" cy="290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800" spc="-5" dirty="0">
                <a:solidFill>
                  <a:srgbClr val="231F20"/>
                </a:solidFill>
                <a:latin typeface="Montserrat"/>
                <a:cs typeface="Montserrat"/>
              </a:rPr>
              <a:t>11301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James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Montserrat"/>
                <a:cs typeface="Montserrat"/>
              </a:rPr>
              <a:t>Street</a:t>
            </a:r>
            <a:endParaRPr lang="en-US" sz="800" spc="-20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Holland, </a:t>
            </a:r>
            <a:r>
              <a:rPr sz="800" spc="-22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MI</a:t>
            </a:r>
            <a:r>
              <a:rPr sz="800" spc="-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</a:rPr>
              <a:t>49424</a:t>
            </a:r>
            <a:endParaRPr sz="800" dirty="0">
              <a:latin typeface="Montserrat"/>
              <a:cs typeface="Montserra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F3E2C6-615E-4285-BBFA-A851B72545DE}"/>
              </a:ext>
            </a:extLst>
          </p:cNvPr>
          <p:cNvSpPr txBox="1"/>
          <p:nvPr/>
        </p:nvSpPr>
        <p:spPr>
          <a:xfrm>
            <a:off x="6149923" y="2670527"/>
            <a:ext cx="121308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RECORDER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A8CD908-4541-40F0-BBDA-991DDEFE995B}"/>
              </a:ext>
            </a:extLst>
          </p:cNvPr>
          <p:cNvSpPr txBox="1"/>
          <p:nvPr/>
        </p:nvSpPr>
        <p:spPr>
          <a:xfrm>
            <a:off x="6163114" y="4193202"/>
            <a:ext cx="121308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MONITOR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3670963-7651-4D9F-96EC-CDF60D0094AC}"/>
              </a:ext>
            </a:extLst>
          </p:cNvPr>
          <p:cNvSpPr txBox="1"/>
          <p:nvPr/>
        </p:nvSpPr>
        <p:spPr>
          <a:xfrm>
            <a:off x="6199303" y="5693805"/>
            <a:ext cx="121308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CAMERA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7963177-E2E9-454A-A644-ACE3AF9A7088}"/>
              </a:ext>
            </a:extLst>
          </p:cNvPr>
          <p:cNvSpPr txBox="1"/>
          <p:nvPr/>
        </p:nvSpPr>
        <p:spPr>
          <a:xfrm>
            <a:off x="6182754" y="7317812"/>
            <a:ext cx="121308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WI-FI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2B7910-6888-4C2E-BD9F-ABF39D81FC5B}"/>
              </a:ext>
            </a:extLst>
          </p:cNvPr>
          <p:cNvSpPr/>
          <p:nvPr/>
        </p:nvSpPr>
        <p:spPr>
          <a:xfrm>
            <a:off x="4015657" y="2561243"/>
            <a:ext cx="3603575" cy="146531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F807FC0-888A-4DE3-A1EF-C33C30DE8C53}"/>
              </a:ext>
            </a:extLst>
          </p:cNvPr>
          <p:cNvSpPr/>
          <p:nvPr/>
        </p:nvSpPr>
        <p:spPr>
          <a:xfrm>
            <a:off x="4019011" y="4062788"/>
            <a:ext cx="3603575" cy="146531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5433DD8-A5D3-4037-BB6E-2403764BA84E}"/>
              </a:ext>
            </a:extLst>
          </p:cNvPr>
          <p:cNvSpPr/>
          <p:nvPr/>
        </p:nvSpPr>
        <p:spPr>
          <a:xfrm>
            <a:off x="4015656" y="5570215"/>
            <a:ext cx="3603575" cy="146531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81C1877-3298-4736-B8F4-F0B7603D1990}"/>
              </a:ext>
            </a:extLst>
          </p:cNvPr>
          <p:cNvSpPr/>
          <p:nvPr/>
        </p:nvSpPr>
        <p:spPr>
          <a:xfrm>
            <a:off x="4015655" y="7074374"/>
            <a:ext cx="3603575" cy="146531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519556A-83DB-4655-8E1F-4C9780D50D65}"/>
              </a:ext>
            </a:extLst>
          </p:cNvPr>
          <p:cNvGrpSpPr/>
          <p:nvPr/>
        </p:nvGrpSpPr>
        <p:grpSpPr>
          <a:xfrm>
            <a:off x="4321260" y="8385926"/>
            <a:ext cx="3223499" cy="1199848"/>
            <a:chOff x="4337867" y="8591391"/>
            <a:chExt cx="3223499" cy="1199848"/>
          </a:xfrm>
        </p:grpSpPr>
        <p:pic>
          <p:nvPicPr>
            <p:cNvPr id="55" name="Picture 54" descr="Qr code&#10;&#10;Description automatically generated">
              <a:extLst>
                <a:ext uri="{FF2B5EF4-FFF2-40B4-BE49-F238E27FC236}">
                  <a16:creationId xmlns:a16="http://schemas.microsoft.com/office/drawing/2014/main" id="{20E01E9A-35B6-4AAE-859F-4E751FE60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1518" y="8591391"/>
              <a:ext cx="1199848" cy="1199848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B2D5AF2-3E33-46C8-954B-5CEA7AA551EB}"/>
                </a:ext>
              </a:extLst>
            </p:cNvPr>
            <p:cNvSpPr txBox="1"/>
            <p:nvPr/>
          </p:nvSpPr>
          <p:spPr>
            <a:xfrm>
              <a:off x="4337867" y="9121711"/>
              <a:ext cx="2237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Visit our website for more information!</a:t>
              </a:r>
            </a:p>
          </p:txBody>
        </p:sp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1028FFDC-3374-48D2-A584-39D557C9CE88}"/>
                </a:ext>
              </a:extLst>
            </p:cNvPr>
            <p:cNvSpPr/>
            <p:nvPr/>
          </p:nvSpPr>
          <p:spPr>
            <a:xfrm>
              <a:off x="6188807" y="9443809"/>
              <a:ext cx="148223" cy="16471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62" name="Picture 61" descr="A close up of a telephone&#10;&#10;Description generated with high confidence">
            <a:extLst>
              <a:ext uri="{FF2B5EF4-FFF2-40B4-BE49-F238E27FC236}">
                <a16:creationId xmlns:a16="http://schemas.microsoft.com/office/drawing/2014/main" id="{066E9FC6-3F12-4A07-BD07-98B16F1BB3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34" y="5869186"/>
            <a:ext cx="982260" cy="835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5" name="Picture 64" descr="A close up of electronics&#10;&#10;Description generated with high confidence">
            <a:extLst>
              <a:ext uri="{FF2B5EF4-FFF2-40B4-BE49-F238E27FC236}">
                <a16:creationId xmlns:a16="http://schemas.microsoft.com/office/drawing/2014/main" id="{6424DE68-2BEA-4DC9-BFF4-50F0922607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99" y="2877552"/>
            <a:ext cx="1690705" cy="71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821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4143021" y="6251184"/>
            <a:ext cx="2997200" cy="26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650" dirty="0">
              <a:latin typeface="Montserrat-MediumItalic"/>
              <a:cs typeface="Montserrat-MediumItalic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Montserrat"/>
                <a:cs typeface="Montserrat"/>
              </a:rPr>
              <a:t>YOU</a:t>
            </a:r>
            <a:r>
              <a:rPr sz="1000" b="1" spc="-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Montserrat"/>
                <a:cs typeface="Montserrat"/>
              </a:rPr>
              <a:t>:</a:t>
            </a:r>
            <a:endParaRPr sz="1000" dirty="0">
              <a:latin typeface="Montserrat"/>
              <a:cs typeface="Montserra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6778802"/>
            <a:ext cx="7772961" cy="3279598"/>
            <a:chOff x="0" y="6558229"/>
            <a:chExt cx="7772961" cy="3279598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3661" y="6558229"/>
              <a:ext cx="3468731" cy="160508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94301" y="9308884"/>
              <a:ext cx="1978660" cy="528943"/>
            </a:xfrm>
            <a:custGeom>
              <a:avLst/>
              <a:gdLst/>
              <a:ahLst/>
              <a:cxnLst/>
              <a:rect l="l" t="t" r="r" b="b"/>
              <a:pathLst>
                <a:path w="1978659" h="749934">
                  <a:moveTo>
                    <a:pt x="1618094" y="0"/>
                  </a:moveTo>
                  <a:lnTo>
                    <a:pt x="0" y="708367"/>
                  </a:lnTo>
                  <a:lnTo>
                    <a:pt x="110274" y="749515"/>
                  </a:lnTo>
                  <a:lnTo>
                    <a:pt x="1978101" y="749515"/>
                  </a:lnTo>
                  <a:lnTo>
                    <a:pt x="1978101" y="151295"/>
                  </a:lnTo>
                  <a:lnTo>
                    <a:pt x="16180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367863" y="9437096"/>
              <a:ext cx="3782060" cy="400731"/>
            </a:xfrm>
            <a:custGeom>
              <a:avLst/>
              <a:gdLst/>
              <a:ahLst/>
              <a:cxnLst/>
              <a:rect l="l" t="t" r="r" b="b"/>
              <a:pathLst>
                <a:path w="3782060" h="621665">
                  <a:moveTo>
                    <a:pt x="1479651" y="0"/>
                  </a:moveTo>
                  <a:lnTo>
                    <a:pt x="0" y="621156"/>
                  </a:lnTo>
                  <a:lnTo>
                    <a:pt x="3781869" y="621156"/>
                  </a:lnTo>
                  <a:lnTo>
                    <a:pt x="3420960" y="535647"/>
                  </a:lnTo>
                  <a:lnTo>
                    <a:pt x="1479651" y="0"/>
                  </a:lnTo>
                  <a:close/>
                </a:path>
              </a:pathLst>
            </a:custGeom>
            <a:solidFill>
              <a:srgbClr val="FF780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8915120"/>
              <a:ext cx="3840479" cy="922707"/>
            </a:xfrm>
            <a:custGeom>
              <a:avLst/>
              <a:gdLst/>
              <a:ahLst/>
              <a:cxnLst/>
              <a:rect l="l" t="t" r="r" b="b"/>
              <a:pathLst>
                <a:path w="3840479" h="1143634">
                  <a:moveTo>
                    <a:pt x="0" y="0"/>
                  </a:moveTo>
                  <a:lnTo>
                    <a:pt x="0" y="1143279"/>
                  </a:lnTo>
                  <a:lnTo>
                    <a:pt x="3839933" y="1143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1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436030" y="0"/>
            <a:ext cx="4336415" cy="294640"/>
            <a:chOff x="3436030" y="0"/>
            <a:chExt cx="4336415" cy="294640"/>
          </a:xfrm>
        </p:grpSpPr>
        <p:sp>
          <p:nvSpPr>
            <p:cNvPr id="38" name="object 38"/>
            <p:cNvSpPr/>
            <p:nvPr/>
          </p:nvSpPr>
          <p:spPr>
            <a:xfrm>
              <a:off x="4749063" y="0"/>
              <a:ext cx="3023870" cy="294640"/>
            </a:xfrm>
            <a:custGeom>
              <a:avLst/>
              <a:gdLst/>
              <a:ahLst/>
              <a:cxnLst/>
              <a:rect l="l" t="t" r="r" b="b"/>
              <a:pathLst>
                <a:path w="3023870" h="294640">
                  <a:moveTo>
                    <a:pt x="3023336" y="0"/>
                  </a:moveTo>
                  <a:lnTo>
                    <a:pt x="0" y="0"/>
                  </a:lnTo>
                  <a:lnTo>
                    <a:pt x="2996768" y="294246"/>
                  </a:lnTo>
                  <a:lnTo>
                    <a:pt x="3023336" y="282232"/>
                  </a:lnTo>
                  <a:lnTo>
                    <a:pt x="3023336" y="0"/>
                  </a:lnTo>
                  <a:close/>
                </a:path>
              </a:pathLst>
            </a:custGeom>
            <a:solidFill>
              <a:srgbClr val="FF78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36030" y="0"/>
              <a:ext cx="3647440" cy="294640"/>
            </a:xfrm>
            <a:custGeom>
              <a:avLst/>
              <a:gdLst/>
              <a:ahLst/>
              <a:cxnLst/>
              <a:rect l="l" t="t" r="r" b="b"/>
              <a:pathLst>
                <a:path w="3647440" h="294640">
                  <a:moveTo>
                    <a:pt x="3647325" y="0"/>
                  </a:moveTo>
                  <a:lnTo>
                    <a:pt x="0" y="0"/>
                  </a:lnTo>
                  <a:lnTo>
                    <a:pt x="2996768" y="294246"/>
                  </a:lnTo>
                  <a:lnTo>
                    <a:pt x="36473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3470990" y="865153"/>
            <a:ext cx="261620" cy="261620"/>
            <a:chOff x="3470990" y="865153"/>
            <a:chExt cx="261620" cy="261620"/>
          </a:xfrm>
        </p:grpSpPr>
        <p:sp>
          <p:nvSpPr>
            <p:cNvPr id="41" name="object 41"/>
            <p:cNvSpPr/>
            <p:nvPr/>
          </p:nvSpPr>
          <p:spPr>
            <a:xfrm>
              <a:off x="3470990" y="865153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19">
                  <a:moveTo>
                    <a:pt x="130543" y="0"/>
                  </a:moveTo>
                  <a:lnTo>
                    <a:pt x="79724" y="10262"/>
                  </a:lnTo>
                  <a:lnTo>
                    <a:pt x="38230" y="38246"/>
                  </a:lnTo>
                  <a:lnTo>
                    <a:pt x="10256" y="79745"/>
                  </a:lnTo>
                  <a:lnTo>
                    <a:pt x="0" y="130555"/>
                  </a:lnTo>
                  <a:lnTo>
                    <a:pt x="10256" y="181380"/>
                  </a:lnTo>
                  <a:lnTo>
                    <a:pt x="38230" y="222873"/>
                  </a:lnTo>
                  <a:lnTo>
                    <a:pt x="79724" y="250844"/>
                  </a:lnTo>
                  <a:lnTo>
                    <a:pt x="130543" y="261099"/>
                  </a:lnTo>
                  <a:lnTo>
                    <a:pt x="181377" y="250844"/>
                  </a:lnTo>
                  <a:lnTo>
                    <a:pt x="222892" y="222873"/>
                  </a:lnTo>
                  <a:lnTo>
                    <a:pt x="250885" y="181380"/>
                  </a:lnTo>
                  <a:lnTo>
                    <a:pt x="261150" y="130555"/>
                  </a:lnTo>
                  <a:lnTo>
                    <a:pt x="250885" y="79745"/>
                  </a:lnTo>
                  <a:lnTo>
                    <a:pt x="222892" y="38246"/>
                  </a:lnTo>
                  <a:lnTo>
                    <a:pt x="181377" y="10262"/>
                  </a:lnTo>
                  <a:lnTo>
                    <a:pt x="130543" y="0"/>
                  </a:lnTo>
                  <a:close/>
                </a:path>
              </a:pathLst>
            </a:custGeom>
            <a:solidFill>
              <a:srgbClr val="AC1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9159" y="920789"/>
              <a:ext cx="144754" cy="149821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3470991" y="551515"/>
            <a:ext cx="261620" cy="261620"/>
            <a:chOff x="3470991" y="551515"/>
            <a:chExt cx="261620" cy="261620"/>
          </a:xfrm>
        </p:grpSpPr>
        <p:sp>
          <p:nvSpPr>
            <p:cNvPr id="44" name="object 44"/>
            <p:cNvSpPr/>
            <p:nvPr/>
          </p:nvSpPr>
          <p:spPr>
            <a:xfrm>
              <a:off x="3470991" y="551515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19">
                  <a:moveTo>
                    <a:pt x="130543" y="0"/>
                  </a:moveTo>
                  <a:lnTo>
                    <a:pt x="79724" y="10262"/>
                  </a:lnTo>
                  <a:lnTo>
                    <a:pt x="38230" y="38246"/>
                  </a:lnTo>
                  <a:lnTo>
                    <a:pt x="10256" y="79745"/>
                  </a:lnTo>
                  <a:lnTo>
                    <a:pt x="0" y="130555"/>
                  </a:lnTo>
                  <a:lnTo>
                    <a:pt x="10256" y="181380"/>
                  </a:lnTo>
                  <a:lnTo>
                    <a:pt x="38230" y="222873"/>
                  </a:lnTo>
                  <a:lnTo>
                    <a:pt x="79724" y="250844"/>
                  </a:lnTo>
                  <a:lnTo>
                    <a:pt x="130543" y="261099"/>
                  </a:lnTo>
                  <a:lnTo>
                    <a:pt x="181353" y="250844"/>
                  </a:lnTo>
                  <a:lnTo>
                    <a:pt x="222853" y="222873"/>
                  </a:lnTo>
                  <a:lnTo>
                    <a:pt x="250836" y="181380"/>
                  </a:lnTo>
                  <a:lnTo>
                    <a:pt x="261099" y="130555"/>
                  </a:lnTo>
                  <a:lnTo>
                    <a:pt x="250836" y="79745"/>
                  </a:lnTo>
                  <a:lnTo>
                    <a:pt x="222853" y="38246"/>
                  </a:lnTo>
                  <a:lnTo>
                    <a:pt x="181353" y="10262"/>
                  </a:lnTo>
                  <a:lnTo>
                    <a:pt x="130543" y="0"/>
                  </a:lnTo>
                  <a:close/>
                </a:path>
              </a:pathLst>
            </a:custGeom>
            <a:solidFill>
              <a:srgbClr val="AC1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34152" y="613942"/>
              <a:ext cx="135547" cy="135356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3822700" y="599943"/>
            <a:ext cx="8496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Montserrat"/>
                <a:cs typeface="Montserrat"/>
              </a:rPr>
              <a:t>(616) </a:t>
            </a:r>
            <a:r>
              <a:rPr sz="900" spc="-10" dirty="0">
                <a:solidFill>
                  <a:srgbClr val="231F20"/>
                </a:solidFill>
                <a:latin typeface="Montserrat"/>
                <a:cs typeface="Montserrat"/>
              </a:rPr>
              <a:t>4</a:t>
            </a:r>
            <a:r>
              <a:rPr sz="900" dirty="0">
                <a:solidFill>
                  <a:srgbClr val="231F20"/>
                </a:solidFill>
                <a:latin typeface="Montserrat"/>
                <a:cs typeface="Montserrat"/>
              </a:rPr>
              <a:t>9</a:t>
            </a:r>
            <a:r>
              <a:rPr sz="900" spc="5" dirty="0">
                <a:solidFill>
                  <a:srgbClr val="231F20"/>
                </a:solidFill>
                <a:latin typeface="Montserrat"/>
                <a:cs typeface="Montserrat"/>
              </a:rPr>
              <a:t>4</a:t>
            </a:r>
            <a:r>
              <a:rPr sz="900" dirty="0">
                <a:solidFill>
                  <a:srgbClr val="231F20"/>
                </a:solidFill>
                <a:latin typeface="Montserrat"/>
                <a:cs typeface="Montserrat"/>
              </a:rPr>
              <a:t>-9</a:t>
            </a:r>
            <a:r>
              <a:rPr sz="900" spc="-10" dirty="0">
                <a:solidFill>
                  <a:srgbClr val="231F20"/>
                </a:solidFill>
                <a:latin typeface="Montserrat"/>
                <a:cs typeface="Montserrat"/>
              </a:rPr>
              <a:t>9</a:t>
            </a:r>
            <a:r>
              <a:rPr sz="900" spc="-60" dirty="0">
                <a:solidFill>
                  <a:srgbClr val="231F20"/>
                </a:solidFill>
                <a:latin typeface="Montserrat"/>
                <a:cs typeface="Montserrat"/>
              </a:rPr>
              <a:t>7</a:t>
            </a:r>
            <a:r>
              <a:rPr sz="900" dirty="0">
                <a:solidFill>
                  <a:srgbClr val="231F20"/>
                </a:solidFill>
                <a:latin typeface="Montserrat"/>
                <a:cs typeface="Montserrat"/>
              </a:rPr>
              <a:t>4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22749" y="924018"/>
            <a:ext cx="1528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Montserrat"/>
                <a:cs typeface="Montserrat"/>
              </a:rPr>
              <a:t>hollandvisionsystems.com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488963" y="546244"/>
            <a:ext cx="0" cy="638175"/>
          </a:xfrm>
          <a:custGeom>
            <a:avLst/>
            <a:gdLst/>
            <a:ahLst/>
            <a:cxnLst/>
            <a:rect l="l" t="t" r="r" b="b"/>
            <a:pathLst>
              <a:path h="638175">
                <a:moveTo>
                  <a:pt x="0" y="0"/>
                </a:moveTo>
                <a:lnTo>
                  <a:pt x="0" y="6378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D38DAAB-40F7-4CB7-84AF-A362B8C9D591}"/>
              </a:ext>
            </a:extLst>
          </p:cNvPr>
          <p:cNvSpPr txBox="1"/>
          <p:nvPr/>
        </p:nvSpPr>
        <p:spPr>
          <a:xfrm>
            <a:off x="6729847" y="6183289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b="1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AF6BC-FB44-46F0-A682-06B1861EB1D9}"/>
              </a:ext>
            </a:extLst>
          </p:cNvPr>
          <p:cNvSpPr/>
          <p:nvPr/>
        </p:nvSpPr>
        <p:spPr>
          <a:xfrm>
            <a:off x="3829678" y="6630242"/>
            <a:ext cx="3610140" cy="1777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7AD0C9-5DC7-4F72-8E42-4C2B279F43CA}"/>
              </a:ext>
            </a:extLst>
          </p:cNvPr>
          <p:cNvSpPr/>
          <p:nvPr/>
        </p:nvSpPr>
        <p:spPr>
          <a:xfrm>
            <a:off x="4429859" y="1466503"/>
            <a:ext cx="3328992" cy="2916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A94BE4-8A1C-4727-8223-FAC5E36F0C2F}"/>
              </a:ext>
            </a:extLst>
          </p:cNvPr>
          <p:cNvSpPr/>
          <p:nvPr/>
        </p:nvSpPr>
        <p:spPr>
          <a:xfrm>
            <a:off x="17417" y="1422229"/>
            <a:ext cx="4443409" cy="2960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D7E6FAB4-BF81-489B-88DC-3F0E12A7B0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" y="1203637"/>
            <a:ext cx="7789671" cy="12435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2"/>
          <p:cNvSpPr txBox="1"/>
          <p:nvPr/>
        </p:nvSpPr>
        <p:spPr>
          <a:xfrm>
            <a:off x="38565" y="1230400"/>
            <a:ext cx="7789670" cy="1018227"/>
          </a:xfrm>
          <a:prstGeom prst="rect">
            <a:avLst/>
          </a:prstGeom>
          <a:effectLst/>
        </p:spPr>
        <p:txBody>
          <a:bodyPr vert="horz" wrap="square" lIns="0" tIns="33020" rIns="0" bIns="0" rtlCol="0">
            <a:spAutoFit/>
          </a:bodyPr>
          <a:lstStyle/>
          <a:p>
            <a:pPr marR="5080"/>
            <a:r>
              <a:rPr lang="en-US" sz="2800" b="1" dirty="0">
                <a:solidFill>
                  <a:schemeClr val="bg1"/>
                </a:solidFill>
                <a:latin typeface="Montserrat"/>
                <a:cs typeface="Montserrat"/>
              </a:rPr>
              <a:t>Weather-Resistant HD Recording System</a:t>
            </a:r>
          </a:p>
          <a:p>
            <a:pPr marR="5080"/>
            <a:endParaRPr lang="en-US" i="1" dirty="0">
              <a:solidFill>
                <a:schemeClr val="bg1"/>
              </a:solidFill>
              <a:latin typeface="Montserrat"/>
              <a:cs typeface="Montserrat"/>
            </a:endParaRPr>
          </a:p>
          <a:p>
            <a:pPr marR="5080"/>
            <a:r>
              <a:rPr lang="en-US" i="1" dirty="0">
                <a:solidFill>
                  <a:schemeClr val="bg1"/>
                </a:solidFill>
                <a:latin typeface="Montserrat"/>
                <a:cs typeface="Montserrat"/>
              </a:rPr>
              <a:t>Network Capabilities:</a:t>
            </a:r>
          </a:p>
        </p:txBody>
      </p:sp>
      <p:grpSp>
        <p:nvGrpSpPr>
          <p:cNvPr id="53" name="object 37">
            <a:extLst>
              <a:ext uri="{FF2B5EF4-FFF2-40B4-BE49-F238E27FC236}">
                <a16:creationId xmlns:a16="http://schemas.microsoft.com/office/drawing/2014/main" id="{051FBCF2-519E-4B42-9083-E16DC75F6374}"/>
              </a:ext>
            </a:extLst>
          </p:cNvPr>
          <p:cNvGrpSpPr/>
          <p:nvPr/>
        </p:nvGrpSpPr>
        <p:grpSpPr>
          <a:xfrm rot="10800000" flipH="1">
            <a:off x="3436030" y="2152578"/>
            <a:ext cx="4336415" cy="294640"/>
            <a:chOff x="3436030" y="0"/>
            <a:chExt cx="4336415" cy="294640"/>
          </a:xfrm>
        </p:grpSpPr>
        <p:sp>
          <p:nvSpPr>
            <p:cNvPr id="56" name="object 38">
              <a:extLst>
                <a:ext uri="{FF2B5EF4-FFF2-40B4-BE49-F238E27FC236}">
                  <a16:creationId xmlns:a16="http://schemas.microsoft.com/office/drawing/2014/main" id="{897D3E55-87AD-424F-A9B8-CBCA30725946}"/>
                </a:ext>
              </a:extLst>
            </p:cNvPr>
            <p:cNvSpPr/>
            <p:nvPr/>
          </p:nvSpPr>
          <p:spPr>
            <a:xfrm>
              <a:off x="4749063" y="0"/>
              <a:ext cx="3023870" cy="294640"/>
            </a:xfrm>
            <a:custGeom>
              <a:avLst/>
              <a:gdLst/>
              <a:ahLst/>
              <a:cxnLst/>
              <a:rect l="l" t="t" r="r" b="b"/>
              <a:pathLst>
                <a:path w="3023870" h="294640">
                  <a:moveTo>
                    <a:pt x="3023336" y="0"/>
                  </a:moveTo>
                  <a:lnTo>
                    <a:pt x="0" y="0"/>
                  </a:lnTo>
                  <a:lnTo>
                    <a:pt x="2996768" y="294246"/>
                  </a:lnTo>
                  <a:lnTo>
                    <a:pt x="3023336" y="282232"/>
                  </a:lnTo>
                  <a:lnTo>
                    <a:pt x="3023336" y="0"/>
                  </a:lnTo>
                  <a:close/>
                </a:path>
              </a:pathLst>
            </a:custGeom>
            <a:solidFill>
              <a:srgbClr val="FF78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39">
              <a:extLst>
                <a:ext uri="{FF2B5EF4-FFF2-40B4-BE49-F238E27FC236}">
                  <a16:creationId xmlns:a16="http://schemas.microsoft.com/office/drawing/2014/main" id="{F66D92CD-B457-4802-A8C1-60D88BD83A89}"/>
                </a:ext>
              </a:extLst>
            </p:cNvPr>
            <p:cNvSpPr/>
            <p:nvPr/>
          </p:nvSpPr>
          <p:spPr>
            <a:xfrm>
              <a:off x="3436030" y="0"/>
              <a:ext cx="3647440" cy="294640"/>
            </a:xfrm>
            <a:custGeom>
              <a:avLst/>
              <a:gdLst/>
              <a:ahLst/>
              <a:cxnLst/>
              <a:rect l="l" t="t" r="r" b="b"/>
              <a:pathLst>
                <a:path w="3647440" h="294640">
                  <a:moveTo>
                    <a:pt x="3647325" y="0"/>
                  </a:moveTo>
                  <a:lnTo>
                    <a:pt x="0" y="0"/>
                  </a:lnTo>
                  <a:lnTo>
                    <a:pt x="2996768" y="294246"/>
                  </a:lnTo>
                  <a:lnTo>
                    <a:pt x="36473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0FD1A197-DCCD-4D44-9CC1-B75B2020F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32014"/>
              </p:ext>
            </p:extLst>
          </p:nvPr>
        </p:nvGraphicFramePr>
        <p:xfrm>
          <a:off x="143909" y="2550558"/>
          <a:ext cx="3108151" cy="4656053"/>
        </p:xfrm>
        <a:graphic>
          <a:graphicData uri="http://schemas.openxmlformats.org/drawingml/2006/table">
            <a:tbl>
              <a:tblPr/>
              <a:tblGrid>
                <a:gridCol w="1179771">
                  <a:extLst>
                    <a:ext uri="{9D8B030D-6E8A-4147-A177-3AD203B41FA5}">
                      <a16:colId xmlns:a16="http://schemas.microsoft.com/office/drawing/2014/main" val="213082854"/>
                    </a:ext>
                  </a:extLst>
                </a:gridCol>
                <a:gridCol w="1928380">
                  <a:extLst>
                    <a:ext uri="{9D8B030D-6E8A-4147-A177-3AD203B41FA5}">
                      <a16:colId xmlns:a16="http://schemas.microsoft.com/office/drawing/2014/main" val="2016953034"/>
                    </a:ext>
                  </a:extLst>
                </a:gridCol>
              </a:tblGrid>
              <a:tr h="39368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Video Compression</a:t>
                      </a:r>
                    </a:p>
                  </a:txBody>
                  <a:tcPr marL="91423" marR="91423" marT="45730" marB="4573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H.264</a:t>
                      </a:r>
                    </a:p>
                  </a:txBody>
                  <a:tcPr marL="91423" marR="91423" marT="45730" marB="45730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270136"/>
                  </a:ext>
                </a:extLst>
              </a:tr>
              <a:tr h="4106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Server Resolution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3" marR="91423" marT="45730" marB="4573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1080p IPC/720p, 960H/P, D1</a:t>
                      </a:r>
                    </a:p>
                  </a:txBody>
                  <a:tcPr marL="91423" marR="91423" marT="45730" marB="45730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741837"/>
                  </a:ext>
                </a:extLst>
              </a:tr>
              <a:tr h="412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Frame Rate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3" marR="91423" marT="45730" marB="4573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fps</a:t>
                      </a:r>
                    </a:p>
                  </a:txBody>
                  <a:tcPr marL="91423" marR="91423" marT="45730" marB="45730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675632"/>
                  </a:ext>
                </a:extLst>
              </a:tr>
              <a:tr h="7900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Video Streaming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3" marR="91423" marT="45730" marB="4573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Multiple, individually configurable streams in H.264 and MJPEG;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Controllable frame rate and bandwidth</a:t>
                      </a:r>
                    </a:p>
                  </a:txBody>
                  <a:tcPr marL="91423" marR="91423" marT="45730" marB="45730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936308"/>
                  </a:ext>
                </a:extLst>
              </a:tr>
              <a:tr h="70929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Edge Recording</a:t>
                      </a:r>
                    </a:p>
                  </a:txBody>
                  <a:tcPr marL="91423" marR="91423" marT="45730" marB="4573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Mobile hard drive, 2TB Max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Support for export to network storage</a:t>
                      </a:r>
                    </a:p>
                  </a:txBody>
                  <a:tcPr marL="91423" marR="91423" marT="45730" marB="45730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407925"/>
                  </a:ext>
                </a:extLst>
              </a:tr>
              <a:tr h="2625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 Triggers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3" marR="91423" marT="45730" marB="4573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External Inputs, Video Loss</a:t>
                      </a:r>
                    </a:p>
                  </a:txBody>
                  <a:tcPr marL="91423" marR="91423" marT="45730" marB="45730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088937"/>
                  </a:ext>
                </a:extLst>
              </a:tr>
              <a:tr h="55997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Supported Protocols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3" marR="91423" marT="45730" marB="4573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802.11 5.8/2.4GHz, / 3G / 4G Available</a:t>
                      </a:r>
                    </a:p>
                  </a:txBody>
                  <a:tcPr marL="91423" marR="91423" marT="45730" marB="45730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89109"/>
                  </a:ext>
                </a:extLst>
              </a:tr>
              <a:tr h="4106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 TX Power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3" marR="91423" marT="45730" marB="4573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18 dBm</a:t>
                      </a:r>
                    </a:p>
                  </a:txBody>
                  <a:tcPr marL="91423" marR="91423" marT="45730" marB="45730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738151"/>
                  </a:ext>
                </a:extLst>
              </a:tr>
              <a:tr h="4106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TX/RX Processor Specs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3" marR="91423" marT="45730" marB="4573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Atheros MIPS 24KC, 400MHz, 32 MB DDR1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</a:endParaRPr>
                    </a:p>
                  </a:txBody>
                  <a:tcPr marL="91423" marR="91423" marT="45730" marB="45730" anchor="ctr"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064093"/>
                  </a:ext>
                </a:extLst>
              </a:tr>
            </a:tbl>
          </a:graphicData>
        </a:graphic>
      </p:graphicFrame>
      <p:pic>
        <p:nvPicPr>
          <p:cNvPr id="54" name="Picture 60" descr="C:\Users\HVS\Desktop\text3062-1-1.png">
            <a:extLst>
              <a:ext uri="{FF2B5EF4-FFF2-40B4-BE49-F238E27FC236}">
                <a16:creationId xmlns:a16="http://schemas.microsoft.com/office/drawing/2014/main" id="{52A06680-A33A-45B7-BBF7-11756204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98" y="6615127"/>
            <a:ext cx="6734607" cy="32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DA63DEE-64A9-4C3F-8A47-BEE780ABCC2B}"/>
              </a:ext>
            </a:extLst>
          </p:cNvPr>
          <p:cNvSpPr txBox="1"/>
          <p:nvPr/>
        </p:nvSpPr>
        <p:spPr>
          <a:xfrm>
            <a:off x="3203978" y="2544988"/>
            <a:ext cx="4551005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Automatic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onboard recording ensures capturing accidents, property damage, and driver behavior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Network Connection Optional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for long-term storage and live viewing – flexible data management including zero bandwidth usage and cloud storage options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On-Demand Live Viewing &amp; Playback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Connect using Wi-Fi for live viewing of new operators or for playback after an incident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Scheduled Export Option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Choose to export recordings at night or on Sundays, avoiding work times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Opportunity Offloading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to a PC or file server can be selected.  Small file sizes can export automatically whenever in an area with Wi-Fi coverage. *See Illustration Below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Easy-To-Use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Windows® client software for live viewing and playback.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9F9149D-212C-407E-BFD7-C8A644DBA714}"/>
              </a:ext>
            </a:extLst>
          </p:cNvPr>
          <p:cNvSpPr txBox="1"/>
          <p:nvPr/>
        </p:nvSpPr>
        <p:spPr>
          <a:xfrm>
            <a:off x="6205576" y="2012192"/>
            <a:ext cx="1535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IDVRW-TH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BA842F-46B5-4E5D-8C04-53CD61720950}"/>
              </a:ext>
            </a:extLst>
          </p:cNvPr>
          <p:cNvSpPr/>
          <p:nvPr/>
        </p:nvSpPr>
        <p:spPr>
          <a:xfrm>
            <a:off x="276060" y="182161"/>
            <a:ext cx="2771940" cy="1002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22F94B7E-4785-4EEF-A46D-8ECED5EAD1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2" y="8415"/>
            <a:ext cx="2910846" cy="1234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DB5237-D4BC-408F-B7C6-6D17AC4BADDB}"/>
              </a:ext>
            </a:extLst>
          </p:cNvPr>
          <p:cNvSpPr txBox="1"/>
          <p:nvPr/>
        </p:nvSpPr>
        <p:spPr>
          <a:xfrm>
            <a:off x="782549" y="7518991"/>
            <a:ext cx="173801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As the truck moves within range of a wireless access point, video recordings are </a:t>
            </a:r>
            <a:r>
              <a:rPr lang="en-US" sz="1200" b="1" dirty="0"/>
              <a:t>automatically</a:t>
            </a:r>
            <a:r>
              <a:rPr lang="en-US" sz="1200" dirty="0"/>
              <a:t> offloaded to a file server</a:t>
            </a:r>
          </a:p>
        </p:txBody>
      </p:sp>
      <p:grpSp>
        <p:nvGrpSpPr>
          <p:cNvPr id="55" name="object 49">
            <a:extLst>
              <a:ext uri="{FF2B5EF4-FFF2-40B4-BE49-F238E27FC236}">
                <a16:creationId xmlns:a16="http://schemas.microsoft.com/office/drawing/2014/main" id="{46452D28-23C6-4698-B762-3C1AFB92260F}"/>
              </a:ext>
            </a:extLst>
          </p:cNvPr>
          <p:cNvGrpSpPr/>
          <p:nvPr/>
        </p:nvGrpSpPr>
        <p:grpSpPr>
          <a:xfrm>
            <a:off x="5576180" y="568897"/>
            <a:ext cx="261620" cy="261620"/>
            <a:chOff x="5576180" y="568897"/>
            <a:chExt cx="261620" cy="261620"/>
          </a:xfrm>
        </p:grpSpPr>
        <p:sp>
          <p:nvSpPr>
            <p:cNvPr id="58" name="object 50">
              <a:extLst>
                <a:ext uri="{FF2B5EF4-FFF2-40B4-BE49-F238E27FC236}">
                  <a16:creationId xmlns:a16="http://schemas.microsoft.com/office/drawing/2014/main" id="{1D7B269C-156D-4A8F-B0E1-CD5452FF256F}"/>
                </a:ext>
              </a:extLst>
            </p:cNvPr>
            <p:cNvSpPr/>
            <p:nvPr/>
          </p:nvSpPr>
          <p:spPr>
            <a:xfrm>
              <a:off x="5576180" y="568897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19">
                  <a:moveTo>
                    <a:pt x="130543" y="0"/>
                  </a:moveTo>
                  <a:lnTo>
                    <a:pt x="79724" y="10262"/>
                  </a:lnTo>
                  <a:lnTo>
                    <a:pt x="38230" y="38246"/>
                  </a:lnTo>
                  <a:lnTo>
                    <a:pt x="10256" y="79745"/>
                  </a:lnTo>
                  <a:lnTo>
                    <a:pt x="0" y="130555"/>
                  </a:lnTo>
                  <a:lnTo>
                    <a:pt x="10256" y="181380"/>
                  </a:lnTo>
                  <a:lnTo>
                    <a:pt x="38230" y="222873"/>
                  </a:lnTo>
                  <a:lnTo>
                    <a:pt x="79724" y="250844"/>
                  </a:lnTo>
                  <a:lnTo>
                    <a:pt x="130543" y="261099"/>
                  </a:lnTo>
                  <a:lnTo>
                    <a:pt x="181353" y="250844"/>
                  </a:lnTo>
                  <a:lnTo>
                    <a:pt x="222853" y="222873"/>
                  </a:lnTo>
                  <a:lnTo>
                    <a:pt x="250836" y="181380"/>
                  </a:lnTo>
                  <a:lnTo>
                    <a:pt x="261099" y="130555"/>
                  </a:lnTo>
                  <a:lnTo>
                    <a:pt x="250836" y="79745"/>
                  </a:lnTo>
                  <a:lnTo>
                    <a:pt x="222853" y="38246"/>
                  </a:lnTo>
                  <a:lnTo>
                    <a:pt x="181353" y="10262"/>
                  </a:lnTo>
                  <a:lnTo>
                    <a:pt x="130543" y="0"/>
                  </a:lnTo>
                  <a:close/>
                </a:path>
              </a:pathLst>
            </a:custGeom>
            <a:solidFill>
              <a:srgbClr val="AC1F22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62" name="object 51">
              <a:extLst>
                <a:ext uri="{FF2B5EF4-FFF2-40B4-BE49-F238E27FC236}">
                  <a16:creationId xmlns:a16="http://schemas.microsoft.com/office/drawing/2014/main" id="{24C0F771-FE96-45AC-8974-A871A184968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7095" y="623219"/>
              <a:ext cx="119265" cy="152450"/>
            </a:xfrm>
            <a:prstGeom prst="rect">
              <a:avLst/>
            </a:prstGeom>
          </p:spPr>
        </p:pic>
      </p:grpSp>
      <p:sp>
        <p:nvSpPr>
          <p:cNvPr id="63" name="object 52">
            <a:extLst>
              <a:ext uri="{FF2B5EF4-FFF2-40B4-BE49-F238E27FC236}">
                <a16:creationId xmlns:a16="http://schemas.microsoft.com/office/drawing/2014/main" id="{1D339282-BC48-432B-9BCA-9CDEF6A16D4B}"/>
              </a:ext>
            </a:extLst>
          </p:cNvPr>
          <p:cNvSpPr txBox="1"/>
          <p:nvPr/>
        </p:nvSpPr>
        <p:spPr>
          <a:xfrm>
            <a:off x="5908715" y="590762"/>
            <a:ext cx="1568450" cy="290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800" spc="-5" dirty="0">
                <a:solidFill>
                  <a:srgbClr val="231F20"/>
                </a:solidFill>
                <a:latin typeface="Montserrat"/>
                <a:cs typeface="Montserrat"/>
              </a:rPr>
              <a:t>11301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James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Montserrat"/>
                <a:cs typeface="Montserrat"/>
              </a:rPr>
              <a:t>Street</a:t>
            </a:r>
            <a:endParaRPr lang="en-US" sz="800" spc="-20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Holland, </a:t>
            </a:r>
            <a:r>
              <a:rPr sz="800" spc="-22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MI</a:t>
            </a:r>
            <a:r>
              <a:rPr sz="800" spc="-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</a:rPr>
              <a:t>49424</a:t>
            </a:r>
            <a:endParaRPr sz="800" dirty="0"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5253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2665</TotalTime>
  <Words>590</Words>
  <Application>Microsoft Office PowerPoint</Application>
  <PresentationFormat>Custom</PresentationFormat>
  <Paragraphs>127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Montserrat</vt:lpstr>
      <vt:lpstr>Montserrat Light</vt:lpstr>
      <vt:lpstr>Montserrat-MediumItalic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M</dc:creator>
  <cp:lastModifiedBy>Molly  McCranner</cp:lastModifiedBy>
  <cp:revision>69</cp:revision>
  <cp:lastPrinted>2022-01-19T21:42:02Z</cp:lastPrinted>
  <dcterms:created xsi:type="dcterms:W3CDTF">2021-10-05T18:52:51Z</dcterms:created>
  <dcterms:modified xsi:type="dcterms:W3CDTF">2022-04-15T16:38:34Z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2021-10-05T00:00:00Z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2021-10-05T00:00:00Z</vt:filetime>
  </property>
</Properties>
</file>