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6"/>
    <p:sldId id="257" r:id="rId37"/>
    <p:sldId id="258" r:id="rId38"/>
    <p:sldId id="259" r:id="rId39"/>
    <p:sldId id="260" r:id="rId40"/>
    <p:sldId id="261" r:id="rId41"/>
    <p:sldId id="262" r:id="rId42"/>
    <p:sldId id="263" r:id="rId43"/>
    <p:sldId id="264" r:id="rId44"/>
    <p:sldId id="265" r:id="rId45"/>
    <p:sldId id="266" r:id="rId46"/>
    <p:sldId id="267" r:id="rId4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charset="1" panose="020B0606030504020204"/>
      <p:regular r:id="rId10"/>
    </p:embeddedFont>
    <p:embeddedFont>
      <p:font typeface="Open Sans Bold" charset="1" panose="020B0806030504020204"/>
      <p:regular r:id="rId11"/>
    </p:embeddedFont>
    <p:embeddedFont>
      <p:font typeface="Open Sans Italics" charset="1" panose="020B0606030504020204"/>
      <p:regular r:id="rId12"/>
    </p:embeddedFont>
    <p:embeddedFont>
      <p:font typeface="Open Sans Bold Italics" charset="1" panose="020B0806030504020204"/>
      <p:regular r:id="rId13"/>
    </p:embeddedFont>
    <p:embeddedFont>
      <p:font typeface="Open Sans Light" charset="1" panose="020B0306030504020204"/>
      <p:regular r:id="rId14"/>
    </p:embeddedFont>
    <p:embeddedFont>
      <p:font typeface="Open Sans Light Italics" charset="1" panose="020B0306030504020204"/>
      <p:regular r:id="rId15"/>
    </p:embeddedFont>
    <p:embeddedFont>
      <p:font typeface="Open Sans Ultra-Bold" charset="1" panose="00000000000000000000"/>
      <p:regular r:id="rId16"/>
    </p:embeddedFont>
    <p:embeddedFont>
      <p:font typeface="Open Sans Ultra-Bold Italics" charset="1" panose="00000000000000000000"/>
      <p:regular r:id="rId17"/>
    </p:embeddedFont>
    <p:embeddedFont>
      <p:font typeface="Montserrat" charset="1" panose="00000500000000000000"/>
      <p:regular r:id="rId18"/>
    </p:embeddedFont>
    <p:embeddedFont>
      <p:font typeface="Montserrat Bold" charset="1" panose="00000800000000000000"/>
      <p:regular r:id="rId19"/>
    </p:embeddedFont>
    <p:embeddedFont>
      <p:font typeface="Montserrat Italics" charset="1" panose="00000500000000000000"/>
      <p:regular r:id="rId20"/>
    </p:embeddedFont>
    <p:embeddedFont>
      <p:font typeface="Montserrat Bold Italics" charset="1" panose="00000800000000000000"/>
      <p:regular r:id="rId21"/>
    </p:embeddedFont>
    <p:embeddedFont>
      <p:font typeface="Montserrat Thin" charset="1" panose="00000300000000000000"/>
      <p:regular r:id="rId22"/>
    </p:embeddedFont>
    <p:embeddedFont>
      <p:font typeface="Montserrat Thin Italics" charset="1" panose="00000300000000000000"/>
      <p:regular r:id="rId23"/>
    </p:embeddedFont>
    <p:embeddedFont>
      <p:font typeface="Montserrat Extra-Light" charset="1" panose="00000300000000000000"/>
      <p:regular r:id="rId24"/>
    </p:embeddedFont>
    <p:embeddedFont>
      <p:font typeface="Montserrat Extra-Light Italics" charset="1" panose="00000300000000000000"/>
      <p:regular r:id="rId25"/>
    </p:embeddedFont>
    <p:embeddedFont>
      <p:font typeface="Montserrat Light" charset="1" panose="00000400000000000000"/>
      <p:regular r:id="rId26"/>
    </p:embeddedFont>
    <p:embeddedFont>
      <p:font typeface="Montserrat Light Italics" charset="1" panose="00000400000000000000"/>
      <p:regular r:id="rId27"/>
    </p:embeddedFont>
    <p:embeddedFont>
      <p:font typeface="Montserrat Medium" charset="1" panose="00000600000000000000"/>
      <p:regular r:id="rId28"/>
    </p:embeddedFont>
    <p:embeddedFont>
      <p:font typeface="Montserrat Medium Italics" charset="1" panose="00000600000000000000"/>
      <p:regular r:id="rId29"/>
    </p:embeddedFont>
    <p:embeddedFont>
      <p:font typeface="Montserrat Semi-Bold" charset="1" panose="00000700000000000000"/>
      <p:regular r:id="rId30"/>
    </p:embeddedFont>
    <p:embeddedFont>
      <p:font typeface="Montserrat Semi-Bold Italics" charset="1" panose="00000700000000000000"/>
      <p:regular r:id="rId31"/>
    </p:embeddedFont>
    <p:embeddedFont>
      <p:font typeface="Montserrat Ultra-Bold" charset="1" panose="00000900000000000000"/>
      <p:regular r:id="rId32"/>
    </p:embeddedFont>
    <p:embeddedFont>
      <p:font typeface="Montserrat Ultra-Bold Italics" charset="1" panose="00000900000000000000"/>
      <p:regular r:id="rId33"/>
    </p:embeddedFont>
    <p:embeddedFont>
      <p:font typeface="Montserrat Heavy" charset="1" panose="00000A00000000000000"/>
      <p:regular r:id="rId34"/>
    </p:embeddedFont>
    <p:embeddedFont>
      <p:font typeface="Montserrat Heavy Italics" charset="1" panose="00000A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slides/slide1.xml" Type="http://schemas.openxmlformats.org/officeDocument/2006/relationships/slide"/><Relationship Id="rId37" Target="slides/slide2.xml" Type="http://schemas.openxmlformats.org/officeDocument/2006/relationships/slide"/><Relationship Id="rId38" Target="slides/slide3.xml" Type="http://schemas.openxmlformats.org/officeDocument/2006/relationships/slide"/><Relationship Id="rId39" Target="slides/slide4.xml" Type="http://schemas.openxmlformats.org/officeDocument/2006/relationships/slide"/><Relationship Id="rId4" Target="theme/theme1.xml" Type="http://schemas.openxmlformats.org/officeDocument/2006/relationships/theme"/><Relationship Id="rId40" Target="slides/slide5.xml" Type="http://schemas.openxmlformats.org/officeDocument/2006/relationships/slide"/><Relationship Id="rId41" Target="slides/slide6.xml" Type="http://schemas.openxmlformats.org/officeDocument/2006/relationships/slide"/><Relationship Id="rId42" Target="slides/slide7.xml" Type="http://schemas.openxmlformats.org/officeDocument/2006/relationships/slide"/><Relationship Id="rId43" Target="slides/slide8.xml" Type="http://schemas.openxmlformats.org/officeDocument/2006/relationships/slide"/><Relationship Id="rId44" Target="slides/slide9.xml" Type="http://schemas.openxmlformats.org/officeDocument/2006/relationships/slide"/><Relationship Id="rId45" Target="slides/slide10.xml" Type="http://schemas.openxmlformats.org/officeDocument/2006/relationships/slide"/><Relationship Id="rId46" Target="slides/slide11.xml" Type="http://schemas.openxmlformats.org/officeDocument/2006/relationships/slide"/><Relationship Id="rId47" Target="slides/slide12.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2.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2.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12.png" Type="http://schemas.openxmlformats.org/officeDocument/2006/relationships/image"/><Relationship Id="rId7" Target="../media/image2.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5.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2.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2.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95085" y="14992"/>
            <a:ext cx="537299" cy="4052838"/>
            <a:chOff x="0" y="0"/>
            <a:chExt cx="141511" cy="1067414"/>
          </a:xfrm>
        </p:grpSpPr>
        <p:sp>
          <p:nvSpPr>
            <p:cNvPr name="Freeform 3" id="3"/>
            <p:cNvSpPr/>
            <p:nvPr/>
          </p:nvSpPr>
          <p:spPr>
            <a:xfrm flipH="false" flipV="false" rot="0">
              <a:off x="0" y="0"/>
              <a:ext cx="141511" cy="1067414"/>
            </a:xfrm>
            <a:custGeom>
              <a:avLst/>
              <a:gdLst/>
              <a:ahLst/>
              <a:cxnLst/>
              <a:rect r="r" b="b" t="t" l="l"/>
              <a:pathLst>
                <a:path h="1067414" w="141511">
                  <a:moveTo>
                    <a:pt x="0" y="0"/>
                  </a:moveTo>
                  <a:lnTo>
                    <a:pt x="141511" y="0"/>
                  </a:lnTo>
                  <a:lnTo>
                    <a:pt x="141511" y="1067414"/>
                  </a:lnTo>
                  <a:lnTo>
                    <a:pt x="0" y="1067414"/>
                  </a:lnTo>
                  <a:close/>
                </a:path>
              </a:pathLst>
            </a:custGeom>
            <a:solidFill>
              <a:srgbClr val="AD1F23"/>
            </a:solidFill>
          </p:spPr>
        </p:sp>
        <p:sp>
          <p:nvSpPr>
            <p:cNvPr name="TextBox 4" id="4"/>
            <p:cNvSpPr txBox="true"/>
            <p:nvPr/>
          </p:nvSpPr>
          <p:spPr>
            <a:xfrm>
              <a:off x="0" y="-38100"/>
              <a:ext cx="141511" cy="1105514"/>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1395085" y="9258300"/>
            <a:ext cx="537299" cy="4052838"/>
            <a:chOff x="0" y="0"/>
            <a:chExt cx="141511" cy="1067414"/>
          </a:xfrm>
        </p:grpSpPr>
        <p:sp>
          <p:nvSpPr>
            <p:cNvPr name="Freeform 6" id="6"/>
            <p:cNvSpPr/>
            <p:nvPr/>
          </p:nvSpPr>
          <p:spPr>
            <a:xfrm flipH="false" flipV="false" rot="0">
              <a:off x="0" y="0"/>
              <a:ext cx="141511" cy="1067414"/>
            </a:xfrm>
            <a:custGeom>
              <a:avLst/>
              <a:gdLst/>
              <a:ahLst/>
              <a:cxnLst/>
              <a:rect r="r" b="b" t="t" l="l"/>
              <a:pathLst>
                <a:path h="1067414" w="141511">
                  <a:moveTo>
                    <a:pt x="0" y="0"/>
                  </a:moveTo>
                  <a:lnTo>
                    <a:pt x="141511" y="0"/>
                  </a:lnTo>
                  <a:lnTo>
                    <a:pt x="141511" y="1067414"/>
                  </a:lnTo>
                  <a:lnTo>
                    <a:pt x="0" y="1067414"/>
                  </a:lnTo>
                  <a:close/>
                </a:path>
              </a:pathLst>
            </a:custGeom>
            <a:solidFill>
              <a:srgbClr val="AD1F23"/>
            </a:solidFill>
          </p:spPr>
        </p:sp>
        <p:sp>
          <p:nvSpPr>
            <p:cNvPr name="TextBox 7" id="7"/>
            <p:cNvSpPr txBox="true"/>
            <p:nvPr/>
          </p:nvSpPr>
          <p:spPr>
            <a:xfrm>
              <a:off x="0" y="-38100"/>
              <a:ext cx="141511" cy="1105514"/>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1739934" y="0"/>
            <a:ext cx="6548066" cy="10287000"/>
            <a:chOff x="0" y="0"/>
            <a:chExt cx="8730755" cy="13716000"/>
          </a:xfrm>
        </p:grpSpPr>
        <p:pic>
          <p:nvPicPr>
            <p:cNvPr name="Picture 9" id="9"/>
            <p:cNvPicPr>
              <a:picLocks noChangeAspect="true"/>
            </p:cNvPicPr>
            <p:nvPr/>
          </p:nvPicPr>
          <p:blipFill>
            <a:blip r:embed="rId2"/>
            <a:srcRect l="18173" t="0" r="18173" b="0"/>
            <a:stretch>
              <a:fillRect/>
            </a:stretch>
          </p:blipFill>
          <p:spPr>
            <a:xfrm flipH="false" flipV="false">
              <a:off x="0" y="0"/>
              <a:ext cx="8730755" cy="13716000"/>
            </a:xfrm>
            <a:prstGeom prst="rect">
              <a:avLst/>
            </a:prstGeom>
          </p:spPr>
        </p:pic>
      </p:grpSp>
      <p:grpSp>
        <p:nvGrpSpPr>
          <p:cNvPr name="Group 10" id="10"/>
          <p:cNvGrpSpPr/>
          <p:nvPr/>
        </p:nvGrpSpPr>
        <p:grpSpPr>
          <a:xfrm rot="0">
            <a:off x="0" y="0"/>
            <a:ext cx="537299" cy="10287000"/>
            <a:chOff x="0" y="0"/>
            <a:chExt cx="141511" cy="2709333"/>
          </a:xfrm>
        </p:grpSpPr>
        <p:sp>
          <p:nvSpPr>
            <p:cNvPr name="Freeform 11" id="11"/>
            <p:cNvSpPr/>
            <p:nvPr/>
          </p:nvSpPr>
          <p:spPr>
            <a:xfrm flipH="false" flipV="false" rot="0">
              <a:off x="0" y="0"/>
              <a:ext cx="141511" cy="2709333"/>
            </a:xfrm>
            <a:custGeom>
              <a:avLst/>
              <a:gdLst/>
              <a:ahLst/>
              <a:cxnLst/>
              <a:rect r="r" b="b" t="t" l="l"/>
              <a:pathLst>
                <a:path h="2709333" w="141511">
                  <a:moveTo>
                    <a:pt x="0" y="0"/>
                  </a:moveTo>
                  <a:lnTo>
                    <a:pt x="141511" y="0"/>
                  </a:lnTo>
                  <a:lnTo>
                    <a:pt x="141511" y="2709333"/>
                  </a:lnTo>
                  <a:lnTo>
                    <a:pt x="0" y="2709333"/>
                  </a:lnTo>
                  <a:close/>
                </a:path>
              </a:pathLst>
            </a:custGeom>
            <a:solidFill>
              <a:srgbClr val="AD1F23"/>
            </a:solidFill>
          </p:spPr>
        </p:sp>
        <p:sp>
          <p:nvSpPr>
            <p:cNvPr name="TextBox 12" id="12"/>
            <p:cNvSpPr txBox="true"/>
            <p:nvPr/>
          </p:nvSpPr>
          <p:spPr>
            <a:xfrm>
              <a:off x="0" y="-38100"/>
              <a:ext cx="141511"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774905" y="362634"/>
            <a:ext cx="4011612" cy="1080049"/>
          </a:xfrm>
          <a:custGeom>
            <a:avLst/>
            <a:gdLst/>
            <a:ahLst/>
            <a:cxnLst/>
            <a:rect r="r" b="b" t="t" l="l"/>
            <a:pathLst>
              <a:path h="1080049" w="4011612">
                <a:moveTo>
                  <a:pt x="0" y="0"/>
                </a:moveTo>
                <a:lnTo>
                  <a:pt x="4011612" y="0"/>
                </a:lnTo>
                <a:lnTo>
                  <a:pt x="4011612" y="1080049"/>
                </a:lnTo>
                <a:lnTo>
                  <a:pt x="0" y="1080049"/>
                </a:lnTo>
                <a:lnTo>
                  <a:pt x="0" y="0"/>
                </a:lnTo>
                <a:close/>
              </a:path>
            </a:pathLst>
          </a:custGeom>
          <a:blipFill>
            <a:blip r:embed="rId3"/>
            <a:stretch>
              <a:fillRect l="0" t="0" r="0" b="0"/>
            </a:stretch>
          </a:blipFill>
        </p:spPr>
      </p:sp>
      <p:sp>
        <p:nvSpPr>
          <p:cNvPr name="TextBox 14" id="14"/>
          <p:cNvSpPr txBox="true"/>
          <p:nvPr/>
        </p:nvSpPr>
        <p:spPr>
          <a:xfrm rot="0">
            <a:off x="1360430" y="2771836"/>
            <a:ext cx="9556373" cy="3487954"/>
          </a:xfrm>
          <a:prstGeom prst="rect">
            <a:avLst/>
          </a:prstGeom>
        </p:spPr>
        <p:txBody>
          <a:bodyPr anchor="t" rtlCol="false" tIns="0" lIns="0" bIns="0" rIns="0">
            <a:spAutoFit/>
          </a:bodyPr>
          <a:lstStyle/>
          <a:p>
            <a:pPr>
              <a:lnSpc>
                <a:spcPts val="14075"/>
              </a:lnSpc>
              <a:spcBef>
                <a:spcPct val="0"/>
              </a:spcBef>
            </a:pPr>
            <a:r>
              <a:rPr lang="en-US" sz="10053" spc="-100">
                <a:solidFill>
                  <a:srgbClr val="000000"/>
                </a:solidFill>
                <a:latin typeface="Montserrat Semi-Bold"/>
              </a:rPr>
              <a:t>HIGHER OR LOWER?</a:t>
            </a:r>
          </a:p>
        </p:txBody>
      </p:sp>
      <p:sp>
        <p:nvSpPr>
          <p:cNvPr name="TextBox 15" id="15"/>
          <p:cNvSpPr txBox="true"/>
          <p:nvPr/>
        </p:nvSpPr>
        <p:spPr>
          <a:xfrm rot="0">
            <a:off x="1415768" y="6360439"/>
            <a:ext cx="9556373" cy="1953034"/>
          </a:xfrm>
          <a:prstGeom prst="rect">
            <a:avLst/>
          </a:prstGeom>
        </p:spPr>
        <p:txBody>
          <a:bodyPr anchor="t" rtlCol="false" tIns="0" lIns="0" bIns="0" rIns="0">
            <a:spAutoFit/>
          </a:bodyPr>
          <a:lstStyle/>
          <a:p>
            <a:pPr>
              <a:lnSpc>
                <a:spcPts val="7866"/>
              </a:lnSpc>
              <a:spcBef>
                <a:spcPct val="0"/>
              </a:spcBef>
            </a:pPr>
            <a:r>
              <a:rPr lang="en-US" sz="5619" spc="1449">
                <a:solidFill>
                  <a:srgbClr val="000000"/>
                </a:solidFill>
                <a:latin typeface="Montserrat"/>
              </a:rPr>
              <a:t>A SAFETY STATISTICS GAME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366076" cy="8633964"/>
            <a:chOff x="0" y="0"/>
            <a:chExt cx="1940036" cy="2273966"/>
          </a:xfrm>
        </p:grpSpPr>
        <p:sp>
          <p:nvSpPr>
            <p:cNvPr name="Freeform 3" id="3"/>
            <p:cNvSpPr/>
            <p:nvPr/>
          </p:nvSpPr>
          <p:spPr>
            <a:xfrm flipH="false" flipV="false" rot="0">
              <a:off x="0" y="0"/>
              <a:ext cx="1940036" cy="2273966"/>
            </a:xfrm>
            <a:custGeom>
              <a:avLst/>
              <a:gdLst/>
              <a:ahLst/>
              <a:cxnLst/>
              <a:rect r="r" b="b" t="t" l="l"/>
              <a:pathLst>
                <a:path h="2273966" w="1940036">
                  <a:moveTo>
                    <a:pt x="0" y="0"/>
                  </a:moveTo>
                  <a:lnTo>
                    <a:pt x="1940036" y="0"/>
                  </a:lnTo>
                  <a:lnTo>
                    <a:pt x="1940036" y="2273966"/>
                  </a:lnTo>
                  <a:lnTo>
                    <a:pt x="0" y="2273966"/>
                  </a:lnTo>
                  <a:close/>
                </a:path>
              </a:pathLst>
            </a:custGeom>
            <a:solidFill>
              <a:srgbClr val="AD1F23"/>
            </a:solidFill>
          </p:spPr>
        </p:sp>
        <p:sp>
          <p:nvSpPr>
            <p:cNvPr name="TextBox 4" id="4"/>
            <p:cNvSpPr txBox="true"/>
            <p:nvPr/>
          </p:nvSpPr>
          <p:spPr>
            <a:xfrm>
              <a:off x="0" y="-38100"/>
              <a:ext cx="1940036" cy="2312066"/>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0" y="5168642"/>
            <a:ext cx="7366076" cy="3465322"/>
            <a:chOff x="0" y="0"/>
            <a:chExt cx="1940036" cy="912677"/>
          </a:xfrm>
        </p:grpSpPr>
        <p:sp>
          <p:nvSpPr>
            <p:cNvPr name="Freeform 6" id="6"/>
            <p:cNvSpPr/>
            <p:nvPr/>
          </p:nvSpPr>
          <p:spPr>
            <a:xfrm flipH="false" flipV="false" rot="0">
              <a:off x="0" y="0"/>
              <a:ext cx="1940036" cy="912677"/>
            </a:xfrm>
            <a:custGeom>
              <a:avLst/>
              <a:gdLst/>
              <a:ahLst/>
              <a:cxnLst/>
              <a:rect r="r" b="b" t="t" l="l"/>
              <a:pathLst>
                <a:path h="912677" w="1940036">
                  <a:moveTo>
                    <a:pt x="0" y="0"/>
                  </a:moveTo>
                  <a:lnTo>
                    <a:pt x="1940036" y="0"/>
                  </a:lnTo>
                  <a:lnTo>
                    <a:pt x="1940036" y="912677"/>
                  </a:lnTo>
                  <a:lnTo>
                    <a:pt x="0" y="912677"/>
                  </a:lnTo>
                  <a:close/>
                </a:path>
              </a:pathLst>
            </a:custGeom>
            <a:solidFill>
              <a:srgbClr val="AD1F23"/>
            </a:solidFill>
          </p:spPr>
        </p:sp>
        <p:sp>
          <p:nvSpPr>
            <p:cNvPr name="TextBox 7" id="7"/>
            <p:cNvSpPr txBox="true"/>
            <p:nvPr/>
          </p:nvSpPr>
          <p:spPr>
            <a:xfrm>
              <a:off x="0" y="-38100"/>
              <a:ext cx="1940036" cy="95077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882957" y="1483335"/>
            <a:ext cx="5801166" cy="8803665"/>
            <a:chOff x="0" y="0"/>
            <a:chExt cx="7734888" cy="11738220"/>
          </a:xfrm>
        </p:grpSpPr>
        <p:pic>
          <p:nvPicPr>
            <p:cNvPr name="Picture 9" id="9"/>
            <p:cNvPicPr>
              <a:picLocks noChangeAspect="true"/>
            </p:cNvPicPr>
            <p:nvPr/>
          </p:nvPicPr>
          <p:blipFill>
            <a:blip r:embed="rId2"/>
            <a:srcRect l="640" t="0" r="640" b="0"/>
            <a:stretch>
              <a:fillRect/>
            </a:stretch>
          </p:blipFill>
          <p:spPr>
            <a:xfrm flipH="false" flipV="false">
              <a:off x="0" y="0"/>
              <a:ext cx="7734888" cy="11738220"/>
            </a:xfrm>
            <a:prstGeom prst="rect">
              <a:avLst/>
            </a:prstGeom>
          </p:spPr>
        </p:pic>
      </p:grpSp>
      <p:sp>
        <p:nvSpPr>
          <p:cNvPr name="TextBox 10" id="10"/>
          <p:cNvSpPr txBox="true"/>
          <p:nvPr/>
        </p:nvSpPr>
        <p:spPr>
          <a:xfrm rot="0">
            <a:off x="8394776" y="1555880"/>
            <a:ext cx="8718189" cy="1855470"/>
          </a:xfrm>
          <a:prstGeom prst="rect">
            <a:avLst/>
          </a:prstGeom>
        </p:spPr>
        <p:txBody>
          <a:bodyPr anchor="t" rtlCol="false" tIns="0" lIns="0" bIns="0" rIns="0">
            <a:spAutoFit/>
          </a:bodyPr>
          <a:lstStyle/>
          <a:p>
            <a:pPr>
              <a:lnSpc>
                <a:spcPts val="7260"/>
              </a:lnSpc>
            </a:pPr>
            <a:r>
              <a:rPr lang="en-US" sz="6600" spc="-66">
                <a:solidFill>
                  <a:srgbClr val="AD1F23"/>
                </a:solidFill>
                <a:latin typeface="Montserrat Semi-Bold"/>
              </a:rPr>
              <a:t>HIGHER OR LOWER?</a:t>
            </a:r>
          </a:p>
        </p:txBody>
      </p:sp>
      <p:sp>
        <p:nvSpPr>
          <p:cNvPr name="TextBox 11" id="11"/>
          <p:cNvSpPr txBox="true"/>
          <p:nvPr/>
        </p:nvSpPr>
        <p:spPr>
          <a:xfrm rot="0">
            <a:off x="8394776" y="6248527"/>
            <a:ext cx="8196726" cy="455295"/>
          </a:xfrm>
          <a:prstGeom prst="rect">
            <a:avLst/>
          </a:prstGeom>
        </p:spPr>
        <p:txBody>
          <a:bodyPr anchor="t" rtlCol="false" tIns="0" lIns="0" bIns="0" rIns="0">
            <a:spAutoFit/>
          </a:bodyPr>
          <a:lstStyle/>
          <a:p>
            <a:pPr algn="ctr">
              <a:lnSpc>
                <a:spcPts val="3779"/>
              </a:lnSpc>
            </a:pPr>
            <a:r>
              <a:rPr lang="en-US" sz="2700" spc="-27">
                <a:solidFill>
                  <a:srgbClr val="000000"/>
                </a:solidFill>
                <a:latin typeface="Montserrat"/>
              </a:rPr>
              <a:t>Higher or Lower?</a:t>
            </a:r>
          </a:p>
        </p:txBody>
      </p:sp>
      <p:grpSp>
        <p:nvGrpSpPr>
          <p:cNvPr name="Group 12" id="12"/>
          <p:cNvGrpSpPr/>
          <p:nvPr/>
        </p:nvGrpSpPr>
        <p:grpSpPr>
          <a:xfrm rot="0">
            <a:off x="13125583" y="9936747"/>
            <a:ext cx="4133717" cy="3306072"/>
            <a:chOff x="0" y="0"/>
            <a:chExt cx="1088716" cy="870735"/>
          </a:xfrm>
        </p:grpSpPr>
        <p:sp>
          <p:nvSpPr>
            <p:cNvPr name="Freeform 13" id="13"/>
            <p:cNvSpPr/>
            <p:nvPr/>
          </p:nvSpPr>
          <p:spPr>
            <a:xfrm flipH="false" flipV="false" rot="0">
              <a:off x="0" y="0"/>
              <a:ext cx="1088716" cy="870735"/>
            </a:xfrm>
            <a:custGeom>
              <a:avLst/>
              <a:gdLst/>
              <a:ahLst/>
              <a:cxnLst/>
              <a:rect r="r" b="b" t="t" l="l"/>
              <a:pathLst>
                <a:path h="870735" w="1088716">
                  <a:moveTo>
                    <a:pt x="0" y="0"/>
                  </a:moveTo>
                  <a:lnTo>
                    <a:pt x="1088716" y="0"/>
                  </a:lnTo>
                  <a:lnTo>
                    <a:pt x="1088716" y="870735"/>
                  </a:lnTo>
                  <a:lnTo>
                    <a:pt x="0" y="870735"/>
                  </a:lnTo>
                  <a:close/>
                </a:path>
              </a:pathLst>
            </a:custGeom>
            <a:solidFill>
              <a:srgbClr val="AD1F23"/>
            </a:solidFill>
          </p:spPr>
        </p:sp>
        <p:sp>
          <p:nvSpPr>
            <p:cNvPr name="TextBox 14" id="14"/>
            <p:cNvSpPr txBox="true"/>
            <p:nvPr/>
          </p:nvSpPr>
          <p:spPr>
            <a:xfrm>
              <a:off x="0" y="-38100"/>
              <a:ext cx="1088716" cy="908835"/>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8394776" y="3649791"/>
            <a:ext cx="8196726" cy="2360295"/>
          </a:xfrm>
          <a:prstGeom prst="rect">
            <a:avLst/>
          </a:prstGeom>
        </p:spPr>
        <p:txBody>
          <a:bodyPr anchor="t" rtlCol="false" tIns="0" lIns="0" bIns="0" rIns="0">
            <a:spAutoFit/>
          </a:bodyPr>
          <a:lstStyle/>
          <a:p>
            <a:pPr algn="just">
              <a:lnSpc>
                <a:spcPts val="3779"/>
              </a:lnSpc>
            </a:pPr>
            <a:r>
              <a:rPr lang="en-US" sz="2700" spc="-27">
                <a:solidFill>
                  <a:srgbClr val="000000"/>
                </a:solidFill>
                <a:latin typeface="Montserrat"/>
              </a:rPr>
              <a:t>If companies implemented more stringent training policies, the Occupational Safety &amp; Health Administration (OSHA) estimates that about </a:t>
            </a:r>
            <a:r>
              <a:rPr lang="en-US" sz="2700" spc="-27">
                <a:solidFill>
                  <a:srgbClr val="AD1F23"/>
                </a:solidFill>
                <a:latin typeface="Montserrat Bold"/>
              </a:rPr>
              <a:t>50%</a:t>
            </a:r>
            <a:r>
              <a:rPr lang="en-US" sz="2700" spc="-27">
                <a:solidFill>
                  <a:srgbClr val="000000"/>
                </a:solidFill>
                <a:latin typeface="Montserrat"/>
              </a:rPr>
              <a:t> of forklift accidents in the US could be prevented.</a:t>
            </a:r>
          </a:p>
        </p:txBody>
      </p:sp>
      <p:sp>
        <p:nvSpPr>
          <p:cNvPr name="Freeform 16" id="16"/>
          <p:cNvSpPr/>
          <p:nvPr/>
        </p:nvSpPr>
        <p:spPr>
          <a:xfrm flipH="false" flipV="false" rot="0">
            <a:off x="12975560" y="6989572"/>
            <a:ext cx="1847473" cy="1847473"/>
          </a:xfrm>
          <a:custGeom>
            <a:avLst/>
            <a:gdLst/>
            <a:ahLst/>
            <a:cxnLst/>
            <a:rect r="r" b="b" t="t" l="l"/>
            <a:pathLst>
              <a:path h="1847473" w="1847473">
                <a:moveTo>
                  <a:pt x="0" y="0"/>
                </a:moveTo>
                <a:lnTo>
                  <a:pt x="1847473" y="0"/>
                </a:lnTo>
                <a:lnTo>
                  <a:pt x="1847473" y="1847472"/>
                </a:lnTo>
                <a:lnTo>
                  <a:pt x="0" y="18474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10198502" y="6989572"/>
            <a:ext cx="1849785" cy="1847473"/>
          </a:xfrm>
          <a:custGeom>
            <a:avLst/>
            <a:gdLst/>
            <a:ahLst/>
            <a:cxnLst/>
            <a:rect r="r" b="b" t="t" l="l"/>
            <a:pathLst>
              <a:path h="1847473" w="1849785">
                <a:moveTo>
                  <a:pt x="0" y="0"/>
                </a:moveTo>
                <a:lnTo>
                  <a:pt x="1849785" y="0"/>
                </a:lnTo>
                <a:lnTo>
                  <a:pt x="1849785" y="1847472"/>
                </a:lnTo>
                <a:lnTo>
                  <a:pt x="0" y="18474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6759151" y="0"/>
            <a:ext cx="1393313" cy="1090236"/>
          </a:xfrm>
          <a:custGeom>
            <a:avLst/>
            <a:gdLst/>
            <a:ahLst/>
            <a:cxnLst/>
            <a:rect r="r" b="b" t="t" l="l"/>
            <a:pathLst>
              <a:path h="1090236" w="1393313">
                <a:moveTo>
                  <a:pt x="0" y="0"/>
                </a:moveTo>
                <a:lnTo>
                  <a:pt x="1393312" y="0"/>
                </a:lnTo>
                <a:lnTo>
                  <a:pt x="1393312" y="1090236"/>
                </a:lnTo>
                <a:lnTo>
                  <a:pt x="0" y="1090236"/>
                </a:lnTo>
                <a:lnTo>
                  <a:pt x="0" y="0"/>
                </a:lnTo>
                <a:close/>
              </a:path>
            </a:pathLst>
          </a:custGeom>
          <a:blipFill>
            <a:blip r:embed="rId7"/>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366076" cy="8633964"/>
            <a:chOff x="0" y="0"/>
            <a:chExt cx="1940036" cy="2273966"/>
          </a:xfrm>
        </p:grpSpPr>
        <p:sp>
          <p:nvSpPr>
            <p:cNvPr name="Freeform 3" id="3"/>
            <p:cNvSpPr/>
            <p:nvPr/>
          </p:nvSpPr>
          <p:spPr>
            <a:xfrm flipH="false" flipV="false" rot="0">
              <a:off x="0" y="0"/>
              <a:ext cx="1940036" cy="2273966"/>
            </a:xfrm>
            <a:custGeom>
              <a:avLst/>
              <a:gdLst/>
              <a:ahLst/>
              <a:cxnLst/>
              <a:rect r="r" b="b" t="t" l="l"/>
              <a:pathLst>
                <a:path h="2273966" w="1940036">
                  <a:moveTo>
                    <a:pt x="0" y="0"/>
                  </a:moveTo>
                  <a:lnTo>
                    <a:pt x="1940036" y="0"/>
                  </a:lnTo>
                  <a:lnTo>
                    <a:pt x="1940036" y="2273966"/>
                  </a:lnTo>
                  <a:lnTo>
                    <a:pt x="0" y="2273966"/>
                  </a:lnTo>
                  <a:close/>
                </a:path>
              </a:pathLst>
            </a:custGeom>
            <a:solidFill>
              <a:srgbClr val="AD1F23"/>
            </a:solidFill>
          </p:spPr>
        </p:sp>
        <p:sp>
          <p:nvSpPr>
            <p:cNvPr name="TextBox 4" id="4"/>
            <p:cNvSpPr txBox="true"/>
            <p:nvPr/>
          </p:nvSpPr>
          <p:spPr>
            <a:xfrm>
              <a:off x="0" y="-38100"/>
              <a:ext cx="1940036" cy="2312066"/>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0" y="5168642"/>
            <a:ext cx="7366076" cy="3465322"/>
            <a:chOff x="0" y="0"/>
            <a:chExt cx="1940036" cy="912677"/>
          </a:xfrm>
        </p:grpSpPr>
        <p:sp>
          <p:nvSpPr>
            <p:cNvPr name="Freeform 6" id="6"/>
            <p:cNvSpPr/>
            <p:nvPr/>
          </p:nvSpPr>
          <p:spPr>
            <a:xfrm flipH="false" flipV="false" rot="0">
              <a:off x="0" y="0"/>
              <a:ext cx="1940036" cy="912677"/>
            </a:xfrm>
            <a:custGeom>
              <a:avLst/>
              <a:gdLst/>
              <a:ahLst/>
              <a:cxnLst/>
              <a:rect r="r" b="b" t="t" l="l"/>
              <a:pathLst>
                <a:path h="912677" w="1940036">
                  <a:moveTo>
                    <a:pt x="0" y="0"/>
                  </a:moveTo>
                  <a:lnTo>
                    <a:pt x="1940036" y="0"/>
                  </a:lnTo>
                  <a:lnTo>
                    <a:pt x="1940036" y="912677"/>
                  </a:lnTo>
                  <a:lnTo>
                    <a:pt x="0" y="912677"/>
                  </a:lnTo>
                  <a:close/>
                </a:path>
              </a:pathLst>
            </a:custGeom>
            <a:solidFill>
              <a:srgbClr val="AD1F23"/>
            </a:solidFill>
          </p:spPr>
        </p:sp>
        <p:sp>
          <p:nvSpPr>
            <p:cNvPr name="TextBox 7" id="7"/>
            <p:cNvSpPr txBox="true"/>
            <p:nvPr/>
          </p:nvSpPr>
          <p:spPr>
            <a:xfrm>
              <a:off x="0" y="-38100"/>
              <a:ext cx="1940036" cy="95077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882957" y="1483335"/>
            <a:ext cx="5801166" cy="8803665"/>
            <a:chOff x="0" y="0"/>
            <a:chExt cx="7734888" cy="11738220"/>
          </a:xfrm>
        </p:grpSpPr>
        <p:pic>
          <p:nvPicPr>
            <p:cNvPr name="Picture 9" id="9"/>
            <p:cNvPicPr>
              <a:picLocks noChangeAspect="true"/>
            </p:cNvPicPr>
            <p:nvPr/>
          </p:nvPicPr>
          <p:blipFill>
            <a:blip r:embed="rId2"/>
            <a:srcRect l="640" t="0" r="640" b="0"/>
            <a:stretch>
              <a:fillRect/>
            </a:stretch>
          </p:blipFill>
          <p:spPr>
            <a:xfrm flipH="false" flipV="false">
              <a:off x="0" y="0"/>
              <a:ext cx="7734888" cy="11738220"/>
            </a:xfrm>
            <a:prstGeom prst="rect">
              <a:avLst/>
            </a:prstGeom>
          </p:spPr>
        </p:pic>
      </p:grpSp>
      <p:sp>
        <p:nvSpPr>
          <p:cNvPr name="TextBox 10" id="10"/>
          <p:cNvSpPr txBox="true"/>
          <p:nvPr/>
        </p:nvSpPr>
        <p:spPr>
          <a:xfrm rot="0">
            <a:off x="8394776" y="4724270"/>
            <a:ext cx="8718189" cy="1884045"/>
          </a:xfrm>
          <a:prstGeom prst="rect">
            <a:avLst/>
          </a:prstGeom>
        </p:spPr>
        <p:txBody>
          <a:bodyPr anchor="t" rtlCol="false" tIns="0" lIns="0" bIns="0" rIns="0">
            <a:spAutoFit/>
          </a:bodyPr>
          <a:lstStyle/>
          <a:p>
            <a:pPr algn="just">
              <a:lnSpc>
                <a:spcPts val="3779"/>
              </a:lnSpc>
            </a:pPr>
            <a:r>
              <a:rPr lang="en-US" sz="2700" spc="-27">
                <a:solidFill>
                  <a:srgbClr val="000000"/>
                </a:solidFill>
                <a:latin typeface="Montserrat"/>
              </a:rPr>
              <a:t>If companies implemented more stringent training and policies, the Occupational Safety &amp; Health Administration (OSHA) estimates that about </a:t>
            </a:r>
            <a:r>
              <a:rPr lang="en-US" sz="2700" spc="-27" u="sng">
                <a:solidFill>
                  <a:srgbClr val="000000"/>
                </a:solidFill>
                <a:latin typeface="Montserrat Bold"/>
              </a:rPr>
              <a:t>70%</a:t>
            </a:r>
            <a:r>
              <a:rPr lang="en-US" sz="2700" spc="-27">
                <a:solidFill>
                  <a:srgbClr val="000000"/>
                </a:solidFill>
                <a:latin typeface="Montserrat"/>
              </a:rPr>
              <a:t> of forklift accidents in the US could be prevented.</a:t>
            </a:r>
          </a:p>
        </p:txBody>
      </p:sp>
      <p:grpSp>
        <p:nvGrpSpPr>
          <p:cNvPr name="Group 11" id="11"/>
          <p:cNvGrpSpPr/>
          <p:nvPr/>
        </p:nvGrpSpPr>
        <p:grpSpPr>
          <a:xfrm rot="0">
            <a:off x="13125583" y="9936747"/>
            <a:ext cx="4133717" cy="3306072"/>
            <a:chOff x="0" y="0"/>
            <a:chExt cx="1088716" cy="870735"/>
          </a:xfrm>
        </p:grpSpPr>
        <p:sp>
          <p:nvSpPr>
            <p:cNvPr name="Freeform 12" id="12"/>
            <p:cNvSpPr/>
            <p:nvPr/>
          </p:nvSpPr>
          <p:spPr>
            <a:xfrm flipH="false" flipV="false" rot="0">
              <a:off x="0" y="0"/>
              <a:ext cx="1088716" cy="870735"/>
            </a:xfrm>
            <a:custGeom>
              <a:avLst/>
              <a:gdLst/>
              <a:ahLst/>
              <a:cxnLst/>
              <a:rect r="r" b="b" t="t" l="l"/>
              <a:pathLst>
                <a:path h="870735" w="1088716">
                  <a:moveTo>
                    <a:pt x="0" y="0"/>
                  </a:moveTo>
                  <a:lnTo>
                    <a:pt x="1088716" y="0"/>
                  </a:lnTo>
                  <a:lnTo>
                    <a:pt x="1088716" y="870735"/>
                  </a:lnTo>
                  <a:lnTo>
                    <a:pt x="0" y="870735"/>
                  </a:lnTo>
                  <a:close/>
                </a:path>
              </a:pathLst>
            </a:custGeom>
            <a:solidFill>
              <a:srgbClr val="AD1F23"/>
            </a:solidFill>
          </p:spPr>
        </p:sp>
        <p:sp>
          <p:nvSpPr>
            <p:cNvPr name="TextBox 13" id="13"/>
            <p:cNvSpPr txBox="true"/>
            <p:nvPr/>
          </p:nvSpPr>
          <p:spPr>
            <a:xfrm>
              <a:off x="0" y="-38100"/>
              <a:ext cx="1088716" cy="908835"/>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828978" y="2710686"/>
            <a:ext cx="1849785" cy="1847473"/>
          </a:xfrm>
          <a:custGeom>
            <a:avLst/>
            <a:gdLst/>
            <a:ahLst/>
            <a:cxnLst/>
            <a:rect r="r" b="b" t="t" l="l"/>
            <a:pathLst>
              <a:path h="1847473" w="1849785">
                <a:moveTo>
                  <a:pt x="0" y="0"/>
                </a:moveTo>
                <a:lnTo>
                  <a:pt x="1849785" y="0"/>
                </a:lnTo>
                <a:lnTo>
                  <a:pt x="1849785" y="1847473"/>
                </a:lnTo>
                <a:lnTo>
                  <a:pt x="0" y="18474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5" id="15"/>
          <p:cNvSpPr txBox="true"/>
          <p:nvPr/>
        </p:nvSpPr>
        <p:spPr>
          <a:xfrm rot="0">
            <a:off x="8394776" y="1555880"/>
            <a:ext cx="8718189" cy="941070"/>
          </a:xfrm>
          <a:prstGeom prst="rect">
            <a:avLst/>
          </a:prstGeom>
        </p:spPr>
        <p:txBody>
          <a:bodyPr anchor="t" rtlCol="false" tIns="0" lIns="0" bIns="0" rIns="0">
            <a:spAutoFit/>
          </a:bodyPr>
          <a:lstStyle/>
          <a:p>
            <a:pPr>
              <a:lnSpc>
                <a:spcPts val="7260"/>
              </a:lnSpc>
            </a:pPr>
            <a:r>
              <a:rPr lang="en-US" sz="6600" spc="-66">
                <a:solidFill>
                  <a:srgbClr val="AD1F23"/>
                </a:solidFill>
                <a:latin typeface="Montserrat Semi-Bold"/>
              </a:rPr>
              <a:t>ANSWER: HIGHER</a:t>
            </a:r>
          </a:p>
        </p:txBody>
      </p:sp>
      <p:sp>
        <p:nvSpPr>
          <p:cNvPr name="TextBox 16" id="16"/>
          <p:cNvSpPr txBox="true"/>
          <p:nvPr/>
        </p:nvSpPr>
        <p:spPr>
          <a:xfrm rot="0">
            <a:off x="8394776" y="6994127"/>
            <a:ext cx="8718189" cy="931545"/>
          </a:xfrm>
          <a:prstGeom prst="rect">
            <a:avLst/>
          </a:prstGeom>
        </p:spPr>
        <p:txBody>
          <a:bodyPr anchor="t" rtlCol="false" tIns="0" lIns="0" bIns="0" rIns="0">
            <a:spAutoFit/>
          </a:bodyPr>
          <a:lstStyle/>
          <a:p>
            <a:pPr algn="just">
              <a:lnSpc>
                <a:spcPts val="3779"/>
              </a:lnSpc>
            </a:pPr>
            <a:r>
              <a:rPr lang="en-US" sz="2700" spc="-27">
                <a:solidFill>
                  <a:srgbClr val="000000"/>
                </a:solidFill>
                <a:latin typeface="Montserrat"/>
              </a:rPr>
              <a:t>Trainings like this can make a huge impact on decreasing accidents and increasing safety!</a:t>
            </a:r>
          </a:p>
        </p:txBody>
      </p:sp>
      <p:sp>
        <p:nvSpPr>
          <p:cNvPr name="TextBox 17" id="17"/>
          <p:cNvSpPr txBox="true"/>
          <p:nvPr/>
        </p:nvSpPr>
        <p:spPr>
          <a:xfrm rot="0">
            <a:off x="8521191" y="8781695"/>
            <a:ext cx="8864524" cy="270455"/>
          </a:xfrm>
          <a:prstGeom prst="rect">
            <a:avLst/>
          </a:prstGeom>
        </p:spPr>
        <p:txBody>
          <a:bodyPr anchor="t" rtlCol="false" tIns="0" lIns="0" bIns="0" rIns="0">
            <a:spAutoFit/>
          </a:bodyPr>
          <a:lstStyle/>
          <a:p>
            <a:pPr algn="just">
              <a:lnSpc>
                <a:spcPts val="2242"/>
              </a:lnSpc>
            </a:pPr>
            <a:r>
              <a:rPr lang="en-US" sz="1601" spc="-16">
                <a:solidFill>
                  <a:srgbClr val="000000"/>
                </a:solidFill>
                <a:latin typeface="Montserrat"/>
              </a:rPr>
              <a:t>Source: https://www.osha.gov/laws-regs/federalregister/1995-03-14</a:t>
            </a:r>
          </a:p>
        </p:txBody>
      </p:sp>
      <p:sp>
        <p:nvSpPr>
          <p:cNvPr name="Freeform 18" id="18"/>
          <p:cNvSpPr/>
          <p:nvPr/>
        </p:nvSpPr>
        <p:spPr>
          <a:xfrm flipH="false" flipV="false" rot="0">
            <a:off x="16759151" y="0"/>
            <a:ext cx="1393313" cy="1090236"/>
          </a:xfrm>
          <a:custGeom>
            <a:avLst/>
            <a:gdLst/>
            <a:ahLst/>
            <a:cxnLst/>
            <a:rect r="r" b="b" t="t" l="l"/>
            <a:pathLst>
              <a:path h="1090236" w="1393313">
                <a:moveTo>
                  <a:pt x="0" y="0"/>
                </a:moveTo>
                <a:lnTo>
                  <a:pt x="1393312" y="0"/>
                </a:lnTo>
                <a:lnTo>
                  <a:pt x="1393312" y="1090236"/>
                </a:lnTo>
                <a:lnTo>
                  <a:pt x="0" y="1090236"/>
                </a:lnTo>
                <a:lnTo>
                  <a:pt x="0" y="0"/>
                </a:lnTo>
                <a:close/>
              </a:path>
            </a:pathLst>
          </a:custGeom>
          <a:blipFill>
            <a:blip r:embed="rId5"/>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28700"/>
            <a:ext cx="1318665" cy="1017962"/>
            <a:chOff x="0" y="0"/>
            <a:chExt cx="789674" cy="609600"/>
          </a:xfrm>
        </p:grpSpPr>
        <p:sp>
          <p:nvSpPr>
            <p:cNvPr name="Freeform 3" id="3"/>
            <p:cNvSpPr/>
            <p:nvPr/>
          </p:nvSpPr>
          <p:spPr>
            <a:xfrm flipH="false" flipV="false" rot="0">
              <a:off x="0" y="0"/>
              <a:ext cx="789674" cy="609600"/>
            </a:xfrm>
            <a:custGeom>
              <a:avLst/>
              <a:gdLst/>
              <a:ahLst/>
              <a:cxnLst/>
              <a:rect r="r" b="b" t="t" l="l"/>
              <a:pathLst>
                <a:path h="609600" w="789674">
                  <a:moveTo>
                    <a:pt x="203200" y="0"/>
                  </a:moveTo>
                  <a:lnTo>
                    <a:pt x="789674" y="0"/>
                  </a:lnTo>
                  <a:lnTo>
                    <a:pt x="586474" y="609600"/>
                  </a:lnTo>
                  <a:lnTo>
                    <a:pt x="0" y="609600"/>
                  </a:lnTo>
                  <a:lnTo>
                    <a:pt x="203200" y="0"/>
                  </a:lnTo>
                  <a:close/>
                </a:path>
              </a:pathLst>
            </a:custGeom>
            <a:solidFill>
              <a:srgbClr val="AD1F23"/>
            </a:solidFill>
          </p:spPr>
        </p:sp>
        <p:sp>
          <p:nvSpPr>
            <p:cNvPr name="TextBox 4" id="4"/>
            <p:cNvSpPr txBox="true"/>
            <p:nvPr/>
          </p:nvSpPr>
          <p:spPr>
            <a:xfrm>
              <a:off x="101600" y="-38100"/>
              <a:ext cx="586474" cy="6477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99740" y="3152423"/>
            <a:ext cx="1030459" cy="694903"/>
            <a:chOff x="0" y="0"/>
            <a:chExt cx="903964" cy="609600"/>
          </a:xfrm>
        </p:grpSpPr>
        <p:sp>
          <p:nvSpPr>
            <p:cNvPr name="Freeform 6" id="6"/>
            <p:cNvSpPr/>
            <p:nvPr/>
          </p:nvSpPr>
          <p:spPr>
            <a:xfrm flipH="false" flipV="false" rot="0">
              <a:off x="0" y="0"/>
              <a:ext cx="903964" cy="609600"/>
            </a:xfrm>
            <a:custGeom>
              <a:avLst/>
              <a:gdLst/>
              <a:ahLst/>
              <a:cxnLst/>
              <a:rect r="r" b="b" t="t" l="l"/>
              <a:pathLst>
                <a:path h="609600" w="903964">
                  <a:moveTo>
                    <a:pt x="203200" y="0"/>
                  </a:moveTo>
                  <a:lnTo>
                    <a:pt x="903964" y="0"/>
                  </a:lnTo>
                  <a:lnTo>
                    <a:pt x="700764" y="609600"/>
                  </a:lnTo>
                  <a:lnTo>
                    <a:pt x="0" y="609600"/>
                  </a:lnTo>
                  <a:lnTo>
                    <a:pt x="203200" y="0"/>
                  </a:lnTo>
                  <a:close/>
                </a:path>
              </a:pathLst>
            </a:custGeom>
            <a:solidFill>
              <a:srgbClr val="AD1F23"/>
            </a:solidFill>
          </p:spPr>
        </p:sp>
        <p:sp>
          <p:nvSpPr>
            <p:cNvPr name="TextBox 7" id="7"/>
            <p:cNvSpPr txBox="true"/>
            <p:nvPr/>
          </p:nvSpPr>
          <p:spPr>
            <a:xfrm>
              <a:off x="101600" y="-28575"/>
              <a:ext cx="700764" cy="638175"/>
            </a:xfrm>
            <a:prstGeom prst="rect">
              <a:avLst/>
            </a:prstGeom>
          </p:spPr>
          <p:txBody>
            <a:bodyPr anchor="ctr" rtlCol="false" tIns="50800" lIns="50800" bIns="50800" rIns="50800"/>
            <a:lstStyle/>
            <a:p>
              <a:pPr algn="ctr">
                <a:lnSpc>
                  <a:spcPts val="2133"/>
                </a:lnSpc>
              </a:pPr>
            </a:p>
          </p:txBody>
        </p:sp>
      </p:grpSp>
      <p:grpSp>
        <p:nvGrpSpPr>
          <p:cNvPr name="Group 8" id="8"/>
          <p:cNvGrpSpPr/>
          <p:nvPr/>
        </p:nvGrpSpPr>
        <p:grpSpPr>
          <a:xfrm rot="0">
            <a:off x="999740" y="5143500"/>
            <a:ext cx="1030459" cy="694903"/>
            <a:chOff x="0" y="0"/>
            <a:chExt cx="903964" cy="609600"/>
          </a:xfrm>
        </p:grpSpPr>
        <p:sp>
          <p:nvSpPr>
            <p:cNvPr name="Freeform 9" id="9"/>
            <p:cNvSpPr/>
            <p:nvPr/>
          </p:nvSpPr>
          <p:spPr>
            <a:xfrm flipH="false" flipV="false" rot="0">
              <a:off x="0" y="0"/>
              <a:ext cx="903964" cy="609600"/>
            </a:xfrm>
            <a:custGeom>
              <a:avLst/>
              <a:gdLst/>
              <a:ahLst/>
              <a:cxnLst/>
              <a:rect r="r" b="b" t="t" l="l"/>
              <a:pathLst>
                <a:path h="609600" w="903964">
                  <a:moveTo>
                    <a:pt x="203200" y="0"/>
                  </a:moveTo>
                  <a:lnTo>
                    <a:pt x="903964" y="0"/>
                  </a:lnTo>
                  <a:lnTo>
                    <a:pt x="700764" y="609600"/>
                  </a:lnTo>
                  <a:lnTo>
                    <a:pt x="0" y="609600"/>
                  </a:lnTo>
                  <a:lnTo>
                    <a:pt x="203200" y="0"/>
                  </a:lnTo>
                  <a:close/>
                </a:path>
              </a:pathLst>
            </a:custGeom>
            <a:solidFill>
              <a:srgbClr val="AD1F23"/>
            </a:solidFill>
          </p:spPr>
        </p:sp>
        <p:sp>
          <p:nvSpPr>
            <p:cNvPr name="TextBox 10" id="10"/>
            <p:cNvSpPr txBox="true"/>
            <p:nvPr/>
          </p:nvSpPr>
          <p:spPr>
            <a:xfrm>
              <a:off x="101600" y="-28575"/>
              <a:ext cx="700764" cy="638175"/>
            </a:xfrm>
            <a:prstGeom prst="rect">
              <a:avLst/>
            </a:prstGeom>
          </p:spPr>
          <p:txBody>
            <a:bodyPr anchor="ctr" rtlCol="false" tIns="50800" lIns="50800" bIns="50800" rIns="50800"/>
            <a:lstStyle/>
            <a:p>
              <a:pPr algn="ctr">
                <a:lnSpc>
                  <a:spcPts val="2133"/>
                </a:lnSpc>
              </a:pPr>
            </a:p>
          </p:txBody>
        </p:sp>
      </p:grpSp>
      <p:grpSp>
        <p:nvGrpSpPr>
          <p:cNvPr name="Group 11" id="11"/>
          <p:cNvGrpSpPr/>
          <p:nvPr/>
        </p:nvGrpSpPr>
        <p:grpSpPr>
          <a:xfrm rot="0">
            <a:off x="999740" y="7135691"/>
            <a:ext cx="1030459" cy="694903"/>
            <a:chOff x="0" y="0"/>
            <a:chExt cx="903964" cy="609600"/>
          </a:xfrm>
        </p:grpSpPr>
        <p:sp>
          <p:nvSpPr>
            <p:cNvPr name="Freeform 12" id="12"/>
            <p:cNvSpPr/>
            <p:nvPr/>
          </p:nvSpPr>
          <p:spPr>
            <a:xfrm flipH="false" flipV="false" rot="0">
              <a:off x="0" y="0"/>
              <a:ext cx="903964" cy="609600"/>
            </a:xfrm>
            <a:custGeom>
              <a:avLst/>
              <a:gdLst/>
              <a:ahLst/>
              <a:cxnLst/>
              <a:rect r="r" b="b" t="t" l="l"/>
              <a:pathLst>
                <a:path h="609600" w="903964">
                  <a:moveTo>
                    <a:pt x="203200" y="0"/>
                  </a:moveTo>
                  <a:lnTo>
                    <a:pt x="903964" y="0"/>
                  </a:lnTo>
                  <a:lnTo>
                    <a:pt x="700764" y="609600"/>
                  </a:lnTo>
                  <a:lnTo>
                    <a:pt x="0" y="609600"/>
                  </a:lnTo>
                  <a:lnTo>
                    <a:pt x="203200" y="0"/>
                  </a:lnTo>
                  <a:close/>
                </a:path>
              </a:pathLst>
            </a:custGeom>
            <a:solidFill>
              <a:srgbClr val="AD1F23"/>
            </a:solidFill>
          </p:spPr>
        </p:sp>
        <p:sp>
          <p:nvSpPr>
            <p:cNvPr name="TextBox 13" id="13"/>
            <p:cNvSpPr txBox="true"/>
            <p:nvPr/>
          </p:nvSpPr>
          <p:spPr>
            <a:xfrm>
              <a:off x="101600" y="-28575"/>
              <a:ext cx="700764" cy="638175"/>
            </a:xfrm>
            <a:prstGeom prst="rect">
              <a:avLst/>
            </a:prstGeom>
          </p:spPr>
          <p:txBody>
            <a:bodyPr anchor="ctr" rtlCol="false" tIns="50800" lIns="50800" bIns="50800" rIns="50800"/>
            <a:lstStyle/>
            <a:p>
              <a:pPr algn="ctr">
                <a:lnSpc>
                  <a:spcPts val="2133"/>
                </a:lnSpc>
              </a:pPr>
            </a:p>
          </p:txBody>
        </p:sp>
      </p:grpSp>
      <p:grpSp>
        <p:nvGrpSpPr>
          <p:cNvPr name="Group 14" id="14"/>
          <p:cNvGrpSpPr/>
          <p:nvPr/>
        </p:nvGrpSpPr>
        <p:grpSpPr>
          <a:xfrm rot="0">
            <a:off x="1165702" y="3268240"/>
            <a:ext cx="1164072" cy="694903"/>
            <a:chOff x="0" y="0"/>
            <a:chExt cx="1021176" cy="609600"/>
          </a:xfrm>
        </p:grpSpPr>
        <p:sp>
          <p:nvSpPr>
            <p:cNvPr name="Freeform 15" id="15"/>
            <p:cNvSpPr/>
            <p:nvPr/>
          </p:nvSpPr>
          <p:spPr>
            <a:xfrm flipH="false" flipV="false" rot="0">
              <a:off x="0" y="0"/>
              <a:ext cx="1021176" cy="609600"/>
            </a:xfrm>
            <a:custGeom>
              <a:avLst/>
              <a:gdLst/>
              <a:ahLst/>
              <a:cxnLst/>
              <a:rect r="r" b="b" t="t" l="l"/>
              <a:pathLst>
                <a:path h="609600" w="1021176">
                  <a:moveTo>
                    <a:pt x="203200" y="0"/>
                  </a:moveTo>
                  <a:lnTo>
                    <a:pt x="1021176" y="0"/>
                  </a:lnTo>
                  <a:lnTo>
                    <a:pt x="817976" y="609600"/>
                  </a:lnTo>
                  <a:lnTo>
                    <a:pt x="0" y="609600"/>
                  </a:lnTo>
                  <a:lnTo>
                    <a:pt x="203200" y="0"/>
                  </a:lnTo>
                  <a:close/>
                </a:path>
              </a:pathLst>
            </a:custGeom>
            <a:solidFill>
              <a:srgbClr val="AD1F23"/>
            </a:solidFill>
          </p:spPr>
        </p:sp>
        <p:sp>
          <p:nvSpPr>
            <p:cNvPr name="TextBox 16" id="16"/>
            <p:cNvSpPr txBox="true"/>
            <p:nvPr/>
          </p:nvSpPr>
          <p:spPr>
            <a:xfrm>
              <a:off x="101600" y="-28575"/>
              <a:ext cx="817976" cy="638175"/>
            </a:xfrm>
            <a:prstGeom prst="rect">
              <a:avLst/>
            </a:prstGeom>
          </p:spPr>
          <p:txBody>
            <a:bodyPr anchor="ctr" rtlCol="false" tIns="50800" lIns="50800" bIns="50800" rIns="50800"/>
            <a:lstStyle/>
            <a:p>
              <a:pPr algn="ctr">
                <a:lnSpc>
                  <a:spcPts val="2133"/>
                </a:lnSpc>
              </a:pPr>
            </a:p>
          </p:txBody>
        </p:sp>
      </p:grpSp>
      <p:grpSp>
        <p:nvGrpSpPr>
          <p:cNvPr name="Group 17" id="17"/>
          <p:cNvGrpSpPr/>
          <p:nvPr/>
        </p:nvGrpSpPr>
        <p:grpSpPr>
          <a:xfrm rot="0">
            <a:off x="1165702" y="5259317"/>
            <a:ext cx="1164072" cy="694903"/>
            <a:chOff x="0" y="0"/>
            <a:chExt cx="1021176" cy="609600"/>
          </a:xfrm>
        </p:grpSpPr>
        <p:sp>
          <p:nvSpPr>
            <p:cNvPr name="Freeform 18" id="18"/>
            <p:cNvSpPr/>
            <p:nvPr/>
          </p:nvSpPr>
          <p:spPr>
            <a:xfrm flipH="false" flipV="false" rot="0">
              <a:off x="0" y="0"/>
              <a:ext cx="1021176" cy="609600"/>
            </a:xfrm>
            <a:custGeom>
              <a:avLst/>
              <a:gdLst/>
              <a:ahLst/>
              <a:cxnLst/>
              <a:rect r="r" b="b" t="t" l="l"/>
              <a:pathLst>
                <a:path h="609600" w="1021176">
                  <a:moveTo>
                    <a:pt x="203200" y="0"/>
                  </a:moveTo>
                  <a:lnTo>
                    <a:pt x="1021176" y="0"/>
                  </a:lnTo>
                  <a:lnTo>
                    <a:pt x="817976" y="609600"/>
                  </a:lnTo>
                  <a:lnTo>
                    <a:pt x="0" y="609600"/>
                  </a:lnTo>
                  <a:lnTo>
                    <a:pt x="203200" y="0"/>
                  </a:lnTo>
                  <a:close/>
                </a:path>
              </a:pathLst>
            </a:custGeom>
            <a:solidFill>
              <a:srgbClr val="AD1F23"/>
            </a:solidFill>
          </p:spPr>
        </p:sp>
        <p:sp>
          <p:nvSpPr>
            <p:cNvPr name="TextBox 19" id="19"/>
            <p:cNvSpPr txBox="true"/>
            <p:nvPr/>
          </p:nvSpPr>
          <p:spPr>
            <a:xfrm>
              <a:off x="101600" y="-28575"/>
              <a:ext cx="817976" cy="638175"/>
            </a:xfrm>
            <a:prstGeom prst="rect">
              <a:avLst/>
            </a:prstGeom>
          </p:spPr>
          <p:txBody>
            <a:bodyPr anchor="ctr" rtlCol="false" tIns="50800" lIns="50800" bIns="50800" rIns="50800"/>
            <a:lstStyle/>
            <a:p>
              <a:pPr algn="ctr">
                <a:lnSpc>
                  <a:spcPts val="2133"/>
                </a:lnSpc>
              </a:pPr>
            </a:p>
          </p:txBody>
        </p:sp>
      </p:grpSp>
      <p:grpSp>
        <p:nvGrpSpPr>
          <p:cNvPr name="Group 20" id="20"/>
          <p:cNvGrpSpPr/>
          <p:nvPr/>
        </p:nvGrpSpPr>
        <p:grpSpPr>
          <a:xfrm rot="0">
            <a:off x="1165702" y="7251508"/>
            <a:ext cx="1164072" cy="694903"/>
            <a:chOff x="0" y="0"/>
            <a:chExt cx="1021176" cy="609600"/>
          </a:xfrm>
        </p:grpSpPr>
        <p:sp>
          <p:nvSpPr>
            <p:cNvPr name="Freeform 21" id="21"/>
            <p:cNvSpPr/>
            <p:nvPr/>
          </p:nvSpPr>
          <p:spPr>
            <a:xfrm flipH="false" flipV="false" rot="0">
              <a:off x="0" y="0"/>
              <a:ext cx="1021176" cy="609600"/>
            </a:xfrm>
            <a:custGeom>
              <a:avLst/>
              <a:gdLst/>
              <a:ahLst/>
              <a:cxnLst/>
              <a:rect r="r" b="b" t="t" l="l"/>
              <a:pathLst>
                <a:path h="609600" w="1021176">
                  <a:moveTo>
                    <a:pt x="203200" y="0"/>
                  </a:moveTo>
                  <a:lnTo>
                    <a:pt x="1021176" y="0"/>
                  </a:lnTo>
                  <a:lnTo>
                    <a:pt x="817976" y="609600"/>
                  </a:lnTo>
                  <a:lnTo>
                    <a:pt x="0" y="609600"/>
                  </a:lnTo>
                  <a:lnTo>
                    <a:pt x="203200" y="0"/>
                  </a:lnTo>
                  <a:close/>
                </a:path>
              </a:pathLst>
            </a:custGeom>
            <a:solidFill>
              <a:srgbClr val="AD1F23"/>
            </a:solidFill>
          </p:spPr>
        </p:sp>
        <p:sp>
          <p:nvSpPr>
            <p:cNvPr name="TextBox 22" id="22"/>
            <p:cNvSpPr txBox="true"/>
            <p:nvPr/>
          </p:nvSpPr>
          <p:spPr>
            <a:xfrm>
              <a:off x="101600" y="-28575"/>
              <a:ext cx="817976" cy="638175"/>
            </a:xfrm>
            <a:prstGeom prst="rect">
              <a:avLst/>
            </a:prstGeom>
          </p:spPr>
          <p:txBody>
            <a:bodyPr anchor="ctr" rtlCol="false" tIns="50800" lIns="50800" bIns="50800" rIns="50800"/>
            <a:lstStyle/>
            <a:p>
              <a:pPr algn="ctr">
                <a:lnSpc>
                  <a:spcPts val="2133"/>
                </a:lnSpc>
              </a:pPr>
            </a:p>
          </p:txBody>
        </p:sp>
      </p:grpSp>
      <p:sp>
        <p:nvSpPr>
          <p:cNvPr name="Freeform 23" id="23"/>
          <p:cNvSpPr/>
          <p:nvPr/>
        </p:nvSpPr>
        <p:spPr>
          <a:xfrm flipH="false" flipV="false" rot="0">
            <a:off x="12924202" y="6180522"/>
            <a:ext cx="2250255" cy="3198036"/>
          </a:xfrm>
          <a:custGeom>
            <a:avLst/>
            <a:gdLst/>
            <a:ahLst/>
            <a:cxnLst/>
            <a:rect r="r" b="b" t="t" l="l"/>
            <a:pathLst>
              <a:path h="3198036" w="2250255">
                <a:moveTo>
                  <a:pt x="0" y="0"/>
                </a:moveTo>
                <a:lnTo>
                  <a:pt x="2250255" y="0"/>
                </a:lnTo>
                <a:lnTo>
                  <a:pt x="2250255" y="3198036"/>
                </a:lnTo>
                <a:lnTo>
                  <a:pt x="0" y="31980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12198044" y="2838173"/>
            <a:ext cx="3259294" cy="2542250"/>
          </a:xfrm>
          <a:custGeom>
            <a:avLst/>
            <a:gdLst/>
            <a:ahLst/>
            <a:cxnLst/>
            <a:rect r="r" b="b" t="t" l="l"/>
            <a:pathLst>
              <a:path h="2542250" w="3259294">
                <a:moveTo>
                  <a:pt x="0" y="0"/>
                </a:moveTo>
                <a:lnTo>
                  <a:pt x="3259294" y="0"/>
                </a:lnTo>
                <a:lnTo>
                  <a:pt x="3259294" y="2542249"/>
                </a:lnTo>
                <a:lnTo>
                  <a:pt x="0" y="25422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5" id="25"/>
          <p:cNvSpPr/>
          <p:nvPr/>
        </p:nvSpPr>
        <p:spPr>
          <a:xfrm flipH="false" flipV="false" rot="0">
            <a:off x="16759151" y="0"/>
            <a:ext cx="1393313" cy="1090236"/>
          </a:xfrm>
          <a:custGeom>
            <a:avLst/>
            <a:gdLst/>
            <a:ahLst/>
            <a:cxnLst/>
            <a:rect r="r" b="b" t="t" l="l"/>
            <a:pathLst>
              <a:path h="1090236" w="1393313">
                <a:moveTo>
                  <a:pt x="0" y="0"/>
                </a:moveTo>
                <a:lnTo>
                  <a:pt x="1393312" y="0"/>
                </a:lnTo>
                <a:lnTo>
                  <a:pt x="1393312" y="1090236"/>
                </a:lnTo>
                <a:lnTo>
                  <a:pt x="0" y="1090236"/>
                </a:lnTo>
                <a:lnTo>
                  <a:pt x="0" y="0"/>
                </a:lnTo>
                <a:close/>
              </a:path>
            </a:pathLst>
          </a:custGeom>
          <a:blipFill>
            <a:blip r:embed="rId6"/>
            <a:stretch>
              <a:fillRect l="0" t="0" r="0" b="0"/>
            </a:stretch>
          </a:blipFill>
        </p:spPr>
      </p:sp>
      <p:sp>
        <p:nvSpPr>
          <p:cNvPr name="Freeform 26" id="26"/>
          <p:cNvSpPr/>
          <p:nvPr/>
        </p:nvSpPr>
        <p:spPr>
          <a:xfrm flipH="false" flipV="false" rot="-5400000">
            <a:off x="11923846" y="4078609"/>
            <a:ext cx="9670609" cy="2603625"/>
          </a:xfrm>
          <a:custGeom>
            <a:avLst/>
            <a:gdLst/>
            <a:ahLst/>
            <a:cxnLst/>
            <a:rect r="r" b="b" t="t" l="l"/>
            <a:pathLst>
              <a:path h="2603625" w="9670609">
                <a:moveTo>
                  <a:pt x="0" y="0"/>
                </a:moveTo>
                <a:lnTo>
                  <a:pt x="9670609" y="0"/>
                </a:lnTo>
                <a:lnTo>
                  <a:pt x="9670609" y="2603626"/>
                </a:lnTo>
                <a:lnTo>
                  <a:pt x="0" y="2603626"/>
                </a:lnTo>
                <a:lnTo>
                  <a:pt x="0" y="0"/>
                </a:lnTo>
                <a:close/>
              </a:path>
            </a:pathLst>
          </a:custGeom>
          <a:blipFill>
            <a:blip r:embed="rId7">
              <a:alphaModFix amt="15000"/>
            </a:blip>
            <a:stretch>
              <a:fillRect l="0" t="0" r="0" b="0"/>
            </a:stretch>
          </a:blipFill>
        </p:spPr>
      </p:sp>
      <p:sp>
        <p:nvSpPr>
          <p:cNvPr name="TextBox 27" id="27"/>
          <p:cNvSpPr txBox="true"/>
          <p:nvPr/>
        </p:nvSpPr>
        <p:spPr>
          <a:xfrm rot="0">
            <a:off x="1919784" y="1100310"/>
            <a:ext cx="5889575" cy="941451"/>
          </a:xfrm>
          <a:prstGeom prst="rect">
            <a:avLst/>
          </a:prstGeom>
        </p:spPr>
        <p:txBody>
          <a:bodyPr anchor="t" rtlCol="false" tIns="0" lIns="0" bIns="0" rIns="0">
            <a:spAutoFit/>
          </a:bodyPr>
          <a:lstStyle/>
          <a:p>
            <a:pPr>
              <a:lnSpc>
                <a:spcPts val="7293"/>
              </a:lnSpc>
            </a:pPr>
            <a:r>
              <a:rPr lang="en-US" sz="6630" spc="-66">
                <a:solidFill>
                  <a:srgbClr val="000000"/>
                </a:solidFill>
                <a:latin typeface="Montserrat Semi-Bold"/>
              </a:rPr>
              <a:t>Summary</a:t>
            </a:r>
          </a:p>
        </p:txBody>
      </p:sp>
      <p:sp>
        <p:nvSpPr>
          <p:cNvPr name="TextBox 28" id="28"/>
          <p:cNvSpPr txBox="true"/>
          <p:nvPr/>
        </p:nvSpPr>
        <p:spPr>
          <a:xfrm rot="0">
            <a:off x="6164863" y="1100310"/>
            <a:ext cx="10440526" cy="941451"/>
          </a:xfrm>
          <a:prstGeom prst="rect">
            <a:avLst/>
          </a:prstGeom>
        </p:spPr>
        <p:txBody>
          <a:bodyPr anchor="t" rtlCol="false" tIns="0" lIns="0" bIns="0" rIns="0">
            <a:spAutoFit/>
          </a:bodyPr>
          <a:lstStyle/>
          <a:p>
            <a:pPr>
              <a:lnSpc>
                <a:spcPts val="7293"/>
              </a:lnSpc>
            </a:pPr>
            <a:r>
              <a:rPr lang="en-US" sz="6630" spc="-66">
                <a:solidFill>
                  <a:srgbClr val="AD1F23"/>
                </a:solidFill>
                <a:latin typeface="Montserrat Semi-Bold"/>
              </a:rPr>
              <a:t>What Have We Learned</a:t>
            </a:r>
          </a:p>
        </p:txBody>
      </p:sp>
      <p:sp>
        <p:nvSpPr>
          <p:cNvPr name="TextBox 29" id="29"/>
          <p:cNvSpPr txBox="true"/>
          <p:nvPr/>
        </p:nvSpPr>
        <p:spPr>
          <a:xfrm rot="0">
            <a:off x="2532590" y="3274978"/>
            <a:ext cx="10191587" cy="638523"/>
          </a:xfrm>
          <a:prstGeom prst="rect">
            <a:avLst/>
          </a:prstGeom>
        </p:spPr>
        <p:txBody>
          <a:bodyPr anchor="t" rtlCol="false" tIns="0" lIns="0" bIns="0" rIns="0">
            <a:spAutoFit/>
          </a:bodyPr>
          <a:lstStyle/>
          <a:p>
            <a:pPr>
              <a:lnSpc>
                <a:spcPts val="4980"/>
              </a:lnSpc>
            </a:pPr>
            <a:r>
              <a:rPr lang="en-US" sz="4527" spc="-45">
                <a:solidFill>
                  <a:srgbClr val="000000"/>
                </a:solidFill>
                <a:latin typeface="Montserrat Medium"/>
              </a:rPr>
              <a:t>Take Safety Seriously</a:t>
            </a:r>
          </a:p>
        </p:txBody>
      </p:sp>
      <p:sp>
        <p:nvSpPr>
          <p:cNvPr name="TextBox 30" id="30"/>
          <p:cNvSpPr txBox="true"/>
          <p:nvPr/>
        </p:nvSpPr>
        <p:spPr>
          <a:xfrm rot="0">
            <a:off x="2532590" y="5266054"/>
            <a:ext cx="10191587" cy="638523"/>
          </a:xfrm>
          <a:prstGeom prst="rect">
            <a:avLst/>
          </a:prstGeom>
        </p:spPr>
        <p:txBody>
          <a:bodyPr anchor="t" rtlCol="false" tIns="0" lIns="0" bIns="0" rIns="0">
            <a:spAutoFit/>
          </a:bodyPr>
          <a:lstStyle/>
          <a:p>
            <a:pPr>
              <a:lnSpc>
                <a:spcPts val="4980"/>
              </a:lnSpc>
            </a:pPr>
            <a:r>
              <a:rPr lang="en-US" sz="4527" spc="-45">
                <a:solidFill>
                  <a:srgbClr val="000000"/>
                </a:solidFill>
                <a:latin typeface="Montserrat Medium"/>
              </a:rPr>
              <a:t>Accidents are Common</a:t>
            </a:r>
          </a:p>
        </p:txBody>
      </p:sp>
      <p:sp>
        <p:nvSpPr>
          <p:cNvPr name="TextBox 31" id="31"/>
          <p:cNvSpPr txBox="true"/>
          <p:nvPr/>
        </p:nvSpPr>
        <p:spPr>
          <a:xfrm rot="0">
            <a:off x="1371031" y="3432282"/>
            <a:ext cx="736300" cy="490723"/>
          </a:xfrm>
          <a:prstGeom prst="rect">
            <a:avLst/>
          </a:prstGeom>
        </p:spPr>
        <p:txBody>
          <a:bodyPr anchor="t" rtlCol="false" tIns="0" lIns="0" bIns="0" rIns="0">
            <a:spAutoFit/>
          </a:bodyPr>
          <a:lstStyle/>
          <a:p>
            <a:pPr algn="ctr">
              <a:lnSpc>
                <a:spcPts val="3659"/>
              </a:lnSpc>
            </a:pPr>
            <a:r>
              <a:rPr lang="en-US" sz="4065" spc="-40">
                <a:solidFill>
                  <a:srgbClr val="FFFFFF"/>
                </a:solidFill>
                <a:latin typeface="Montserrat Semi-Bold"/>
              </a:rPr>
              <a:t>1</a:t>
            </a:r>
          </a:p>
        </p:txBody>
      </p:sp>
      <p:sp>
        <p:nvSpPr>
          <p:cNvPr name="TextBox 32" id="32"/>
          <p:cNvSpPr txBox="true"/>
          <p:nvPr/>
        </p:nvSpPr>
        <p:spPr>
          <a:xfrm rot="0">
            <a:off x="1371031" y="5423359"/>
            <a:ext cx="736300" cy="490723"/>
          </a:xfrm>
          <a:prstGeom prst="rect">
            <a:avLst/>
          </a:prstGeom>
        </p:spPr>
        <p:txBody>
          <a:bodyPr anchor="t" rtlCol="false" tIns="0" lIns="0" bIns="0" rIns="0">
            <a:spAutoFit/>
          </a:bodyPr>
          <a:lstStyle/>
          <a:p>
            <a:pPr algn="ctr">
              <a:lnSpc>
                <a:spcPts val="3659"/>
              </a:lnSpc>
            </a:pPr>
            <a:r>
              <a:rPr lang="en-US" sz="4065" spc="-40">
                <a:solidFill>
                  <a:srgbClr val="FFFFFF"/>
                </a:solidFill>
                <a:latin typeface="Montserrat Semi-Bold"/>
              </a:rPr>
              <a:t>2</a:t>
            </a:r>
          </a:p>
        </p:txBody>
      </p:sp>
      <p:sp>
        <p:nvSpPr>
          <p:cNvPr name="TextBox 33" id="33"/>
          <p:cNvSpPr txBox="true"/>
          <p:nvPr/>
        </p:nvSpPr>
        <p:spPr>
          <a:xfrm rot="0">
            <a:off x="1371031" y="7415549"/>
            <a:ext cx="736300" cy="490723"/>
          </a:xfrm>
          <a:prstGeom prst="rect">
            <a:avLst/>
          </a:prstGeom>
        </p:spPr>
        <p:txBody>
          <a:bodyPr anchor="t" rtlCol="false" tIns="0" lIns="0" bIns="0" rIns="0">
            <a:spAutoFit/>
          </a:bodyPr>
          <a:lstStyle/>
          <a:p>
            <a:pPr algn="ctr">
              <a:lnSpc>
                <a:spcPts val="3659"/>
              </a:lnSpc>
            </a:pPr>
            <a:r>
              <a:rPr lang="en-US" sz="4065" spc="-40">
                <a:solidFill>
                  <a:srgbClr val="FFFFFF"/>
                </a:solidFill>
                <a:latin typeface="Montserrat Semi-Bold"/>
              </a:rPr>
              <a:t>3</a:t>
            </a:r>
          </a:p>
        </p:txBody>
      </p:sp>
      <p:sp>
        <p:nvSpPr>
          <p:cNvPr name="TextBox 34" id="34"/>
          <p:cNvSpPr txBox="true"/>
          <p:nvPr/>
        </p:nvSpPr>
        <p:spPr>
          <a:xfrm rot="0">
            <a:off x="2532590" y="5906595"/>
            <a:ext cx="9154465" cy="1353185"/>
          </a:xfrm>
          <a:prstGeom prst="rect">
            <a:avLst/>
          </a:prstGeom>
        </p:spPr>
        <p:txBody>
          <a:bodyPr anchor="t" rtlCol="false" tIns="0" lIns="0" bIns="0" rIns="0">
            <a:spAutoFit/>
          </a:bodyPr>
          <a:lstStyle/>
          <a:p>
            <a:pPr algn="just">
              <a:lnSpc>
                <a:spcPts val="3640"/>
              </a:lnSpc>
              <a:spcBef>
                <a:spcPct val="0"/>
              </a:spcBef>
            </a:pPr>
            <a:r>
              <a:rPr lang="en-US" sz="2600">
                <a:solidFill>
                  <a:srgbClr val="000000"/>
                </a:solidFill>
                <a:latin typeface="Montserrat"/>
              </a:rPr>
              <a:t>Accidents are more common than we think - we need to keep this in mind and take measures to avoid them and know how to handle them if they do occur.</a:t>
            </a:r>
          </a:p>
        </p:txBody>
      </p:sp>
      <p:sp>
        <p:nvSpPr>
          <p:cNvPr name="TextBox 35" id="35"/>
          <p:cNvSpPr txBox="true"/>
          <p:nvPr/>
        </p:nvSpPr>
        <p:spPr>
          <a:xfrm rot="0">
            <a:off x="2532590" y="3875302"/>
            <a:ext cx="9154465" cy="1353185"/>
          </a:xfrm>
          <a:prstGeom prst="rect">
            <a:avLst/>
          </a:prstGeom>
        </p:spPr>
        <p:txBody>
          <a:bodyPr anchor="t" rtlCol="false" tIns="0" lIns="0" bIns="0" rIns="0">
            <a:spAutoFit/>
          </a:bodyPr>
          <a:lstStyle/>
          <a:p>
            <a:pPr algn="just">
              <a:lnSpc>
                <a:spcPts val="3640"/>
              </a:lnSpc>
              <a:spcBef>
                <a:spcPct val="0"/>
              </a:spcBef>
            </a:pPr>
            <a:r>
              <a:rPr lang="en-US" sz="2600">
                <a:solidFill>
                  <a:srgbClr val="000000"/>
                </a:solidFill>
                <a:latin typeface="Montserrat"/>
              </a:rPr>
              <a:t>Workplace safety is a serious topic and many deaths occur each year. We can work together to avoid a tragedy.</a:t>
            </a:r>
          </a:p>
        </p:txBody>
      </p:sp>
      <p:sp>
        <p:nvSpPr>
          <p:cNvPr name="TextBox 36" id="36"/>
          <p:cNvSpPr txBox="true"/>
          <p:nvPr/>
        </p:nvSpPr>
        <p:spPr>
          <a:xfrm rot="0">
            <a:off x="2532590" y="7898786"/>
            <a:ext cx="9154465" cy="1353185"/>
          </a:xfrm>
          <a:prstGeom prst="rect">
            <a:avLst/>
          </a:prstGeom>
        </p:spPr>
        <p:txBody>
          <a:bodyPr anchor="t" rtlCol="false" tIns="0" lIns="0" bIns="0" rIns="0">
            <a:spAutoFit/>
          </a:bodyPr>
          <a:lstStyle/>
          <a:p>
            <a:pPr algn="just">
              <a:lnSpc>
                <a:spcPts val="3640"/>
              </a:lnSpc>
              <a:spcBef>
                <a:spcPct val="0"/>
              </a:spcBef>
            </a:pPr>
            <a:r>
              <a:rPr lang="en-US" sz="2600">
                <a:solidFill>
                  <a:srgbClr val="000000"/>
                </a:solidFill>
                <a:latin typeface="Montserrat"/>
              </a:rPr>
              <a:t>Simply being aware and participating in safety trainings can help decrease accidents. Let’s work together to create a safe environment.</a:t>
            </a:r>
          </a:p>
        </p:txBody>
      </p:sp>
      <p:sp>
        <p:nvSpPr>
          <p:cNvPr name="TextBox 37" id="37"/>
          <p:cNvSpPr txBox="true"/>
          <p:nvPr/>
        </p:nvSpPr>
        <p:spPr>
          <a:xfrm rot="0">
            <a:off x="2532590" y="7299133"/>
            <a:ext cx="10191587" cy="638523"/>
          </a:xfrm>
          <a:prstGeom prst="rect">
            <a:avLst/>
          </a:prstGeom>
        </p:spPr>
        <p:txBody>
          <a:bodyPr anchor="t" rtlCol="false" tIns="0" lIns="0" bIns="0" rIns="0">
            <a:spAutoFit/>
          </a:bodyPr>
          <a:lstStyle/>
          <a:p>
            <a:pPr>
              <a:lnSpc>
                <a:spcPts val="4980"/>
              </a:lnSpc>
            </a:pPr>
            <a:r>
              <a:rPr lang="en-US" sz="4527" spc="-45">
                <a:solidFill>
                  <a:srgbClr val="000000"/>
                </a:solidFill>
                <a:latin typeface="Montserrat Medium"/>
              </a:rPr>
              <a:t>Awareness Decreases Accidents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4669013"/>
            <a:chOff x="0" y="0"/>
            <a:chExt cx="24384000" cy="6225351"/>
          </a:xfrm>
        </p:grpSpPr>
        <p:pic>
          <p:nvPicPr>
            <p:cNvPr name="Picture 3" id="3"/>
            <p:cNvPicPr>
              <a:picLocks noChangeAspect="true"/>
            </p:cNvPicPr>
            <p:nvPr/>
          </p:nvPicPr>
          <p:blipFill>
            <a:blip r:embed="rId2"/>
            <a:srcRect l="0" t="28179" r="0" b="28179"/>
            <a:stretch>
              <a:fillRect/>
            </a:stretch>
          </p:blipFill>
          <p:spPr>
            <a:xfrm flipH="false" flipV="false">
              <a:off x="0" y="0"/>
              <a:ext cx="24384000" cy="6225351"/>
            </a:xfrm>
            <a:prstGeom prst="rect">
              <a:avLst/>
            </a:prstGeom>
          </p:spPr>
        </p:pic>
      </p:grpSp>
      <p:grpSp>
        <p:nvGrpSpPr>
          <p:cNvPr name="Group 4" id="4"/>
          <p:cNvGrpSpPr/>
          <p:nvPr/>
        </p:nvGrpSpPr>
        <p:grpSpPr>
          <a:xfrm rot="0">
            <a:off x="3022128" y="3511726"/>
            <a:ext cx="12243743" cy="1631774"/>
            <a:chOff x="0" y="0"/>
            <a:chExt cx="3224690" cy="429768"/>
          </a:xfrm>
        </p:grpSpPr>
        <p:sp>
          <p:nvSpPr>
            <p:cNvPr name="Freeform 5" id="5"/>
            <p:cNvSpPr/>
            <p:nvPr/>
          </p:nvSpPr>
          <p:spPr>
            <a:xfrm flipH="false" flipV="false" rot="0">
              <a:off x="0" y="0"/>
              <a:ext cx="3224690" cy="429768"/>
            </a:xfrm>
            <a:custGeom>
              <a:avLst/>
              <a:gdLst/>
              <a:ahLst/>
              <a:cxnLst/>
              <a:rect r="r" b="b" t="t" l="l"/>
              <a:pathLst>
                <a:path h="429768" w="3224690">
                  <a:moveTo>
                    <a:pt x="203200" y="0"/>
                  </a:moveTo>
                  <a:lnTo>
                    <a:pt x="3021490" y="0"/>
                  </a:lnTo>
                  <a:lnTo>
                    <a:pt x="3224690" y="429768"/>
                  </a:lnTo>
                  <a:lnTo>
                    <a:pt x="0" y="429768"/>
                  </a:lnTo>
                  <a:lnTo>
                    <a:pt x="203200" y="0"/>
                  </a:lnTo>
                  <a:close/>
                </a:path>
              </a:pathLst>
            </a:custGeom>
            <a:solidFill>
              <a:srgbClr val="FFFFFF"/>
            </a:solidFill>
          </p:spPr>
        </p:sp>
        <p:sp>
          <p:nvSpPr>
            <p:cNvPr name="TextBox 6" id="6"/>
            <p:cNvSpPr txBox="true"/>
            <p:nvPr/>
          </p:nvSpPr>
          <p:spPr>
            <a:xfrm>
              <a:off x="127000" y="-38100"/>
              <a:ext cx="2970690" cy="467868"/>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5735419" y="8172237"/>
            <a:ext cx="12243743" cy="1631774"/>
            <a:chOff x="0" y="0"/>
            <a:chExt cx="3224690" cy="429768"/>
          </a:xfrm>
        </p:grpSpPr>
        <p:sp>
          <p:nvSpPr>
            <p:cNvPr name="Freeform 8" id="8"/>
            <p:cNvSpPr/>
            <p:nvPr/>
          </p:nvSpPr>
          <p:spPr>
            <a:xfrm flipH="false" flipV="false" rot="0">
              <a:off x="0" y="0"/>
              <a:ext cx="3224690" cy="429768"/>
            </a:xfrm>
            <a:custGeom>
              <a:avLst/>
              <a:gdLst/>
              <a:ahLst/>
              <a:cxnLst/>
              <a:rect r="r" b="b" t="t" l="l"/>
              <a:pathLst>
                <a:path h="429768" w="3224690">
                  <a:moveTo>
                    <a:pt x="203200" y="0"/>
                  </a:moveTo>
                  <a:lnTo>
                    <a:pt x="3021490" y="0"/>
                  </a:lnTo>
                  <a:lnTo>
                    <a:pt x="3224690" y="429768"/>
                  </a:lnTo>
                  <a:lnTo>
                    <a:pt x="0" y="429768"/>
                  </a:lnTo>
                  <a:lnTo>
                    <a:pt x="203200" y="0"/>
                  </a:lnTo>
                  <a:close/>
                </a:path>
              </a:pathLst>
            </a:custGeom>
            <a:solidFill>
              <a:srgbClr val="F8F8F8"/>
            </a:solidFill>
          </p:spPr>
        </p:sp>
        <p:sp>
          <p:nvSpPr>
            <p:cNvPr name="TextBox 9" id="9"/>
            <p:cNvSpPr txBox="true"/>
            <p:nvPr/>
          </p:nvSpPr>
          <p:spPr>
            <a:xfrm>
              <a:off x="127000" y="-38100"/>
              <a:ext cx="2970690" cy="467868"/>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9691162" y="8172237"/>
            <a:ext cx="12243743" cy="1631774"/>
            <a:chOff x="0" y="0"/>
            <a:chExt cx="3224690" cy="429768"/>
          </a:xfrm>
        </p:grpSpPr>
        <p:sp>
          <p:nvSpPr>
            <p:cNvPr name="Freeform 11" id="11"/>
            <p:cNvSpPr/>
            <p:nvPr/>
          </p:nvSpPr>
          <p:spPr>
            <a:xfrm flipH="false" flipV="false" rot="0">
              <a:off x="0" y="0"/>
              <a:ext cx="3224690" cy="429768"/>
            </a:xfrm>
            <a:custGeom>
              <a:avLst/>
              <a:gdLst/>
              <a:ahLst/>
              <a:cxnLst/>
              <a:rect r="r" b="b" t="t" l="l"/>
              <a:pathLst>
                <a:path h="429768" w="3224690">
                  <a:moveTo>
                    <a:pt x="203200" y="0"/>
                  </a:moveTo>
                  <a:lnTo>
                    <a:pt x="3021490" y="0"/>
                  </a:lnTo>
                  <a:lnTo>
                    <a:pt x="3224690" y="429768"/>
                  </a:lnTo>
                  <a:lnTo>
                    <a:pt x="0" y="429768"/>
                  </a:lnTo>
                  <a:lnTo>
                    <a:pt x="203200" y="0"/>
                  </a:lnTo>
                  <a:close/>
                </a:path>
              </a:pathLst>
            </a:custGeom>
            <a:solidFill>
              <a:srgbClr val="F8F8F8"/>
            </a:solidFill>
          </p:spPr>
        </p:sp>
        <p:sp>
          <p:nvSpPr>
            <p:cNvPr name="TextBox 12" id="12"/>
            <p:cNvSpPr txBox="true"/>
            <p:nvPr/>
          </p:nvSpPr>
          <p:spPr>
            <a:xfrm>
              <a:off x="127000" y="-38100"/>
              <a:ext cx="2970690" cy="467868"/>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31986" y="9831287"/>
            <a:ext cx="18351972" cy="455713"/>
            <a:chOff x="0" y="0"/>
            <a:chExt cx="4833441" cy="120023"/>
          </a:xfrm>
        </p:grpSpPr>
        <p:sp>
          <p:nvSpPr>
            <p:cNvPr name="Freeform 14" id="14"/>
            <p:cNvSpPr/>
            <p:nvPr/>
          </p:nvSpPr>
          <p:spPr>
            <a:xfrm flipH="false" flipV="false" rot="0">
              <a:off x="0" y="0"/>
              <a:ext cx="4833441" cy="120023"/>
            </a:xfrm>
            <a:custGeom>
              <a:avLst/>
              <a:gdLst/>
              <a:ahLst/>
              <a:cxnLst/>
              <a:rect r="r" b="b" t="t" l="l"/>
              <a:pathLst>
                <a:path h="120023" w="4833441">
                  <a:moveTo>
                    <a:pt x="0" y="0"/>
                  </a:moveTo>
                  <a:lnTo>
                    <a:pt x="4833441" y="0"/>
                  </a:lnTo>
                  <a:lnTo>
                    <a:pt x="4833441" y="120023"/>
                  </a:lnTo>
                  <a:lnTo>
                    <a:pt x="0" y="120023"/>
                  </a:lnTo>
                  <a:close/>
                </a:path>
              </a:pathLst>
            </a:custGeom>
            <a:solidFill>
              <a:srgbClr val="AD1F23"/>
            </a:solidFill>
          </p:spPr>
        </p:sp>
        <p:sp>
          <p:nvSpPr>
            <p:cNvPr name="TextBox 15" id="15"/>
            <p:cNvSpPr txBox="true"/>
            <p:nvPr/>
          </p:nvSpPr>
          <p:spPr>
            <a:xfrm>
              <a:off x="0" y="-38100"/>
              <a:ext cx="4833441" cy="158123"/>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15496050" y="6408775"/>
            <a:ext cx="3217161" cy="3422512"/>
          </a:xfrm>
          <a:custGeom>
            <a:avLst/>
            <a:gdLst/>
            <a:ahLst/>
            <a:cxnLst/>
            <a:rect r="r" b="b" t="t" l="l"/>
            <a:pathLst>
              <a:path h="3422512" w="3217161">
                <a:moveTo>
                  <a:pt x="0" y="0"/>
                </a:moveTo>
                <a:lnTo>
                  <a:pt x="3217161" y="0"/>
                </a:lnTo>
                <a:lnTo>
                  <a:pt x="3217161" y="3422512"/>
                </a:lnTo>
                <a:lnTo>
                  <a:pt x="0" y="3422512"/>
                </a:lnTo>
                <a:lnTo>
                  <a:pt x="0" y="0"/>
                </a:lnTo>
                <a:close/>
              </a:path>
            </a:pathLst>
          </a:custGeom>
          <a:blipFill>
            <a:blip r:embed="rId3"/>
            <a:stretch>
              <a:fillRect l="0" t="0" r="0" b="0"/>
            </a:stretch>
          </a:blipFill>
        </p:spPr>
      </p:sp>
      <p:sp>
        <p:nvSpPr>
          <p:cNvPr name="Freeform 17" id="17"/>
          <p:cNvSpPr/>
          <p:nvPr/>
        </p:nvSpPr>
        <p:spPr>
          <a:xfrm flipH="true" flipV="false" rot="0">
            <a:off x="-1372949" y="5357089"/>
            <a:ext cx="4226297" cy="2762942"/>
          </a:xfrm>
          <a:custGeom>
            <a:avLst/>
            <a:gdLst/>
            <a:ahLst/>
            <a:cxnLst/>
            <a:rect r="r" b="b" t="t" l="l"/>
            <a:pathLst>
              <a:path h="2762942" w="4226297">
                <a:moveTo>
                  <a:pt x="4226297" y="0"/>
                </a:moveTo>
                <a:lnTo>
                  <a:pt x="0" y="0"/>
                </a:lnTo>
                <a:lnTo>
                  <a:pt x="0" y="2762942"/>
                </a:lnTo>
                <a:lnTo>
                  <a:pt x="4226297" y="2762942"/>
                </a:lnTo>
                <a:lnTo>
                  <a:pt x="4226297" y="0"/>
                </a:lnTo>
                <a:close/>
              </a:path>
            </a:pathLst>
          </a:custGeom>
          <a:blipFill>
            <a:blip r:embed="rId4"/>
            <a:stretch>
              <a:fillRect l="0" t="0" r="0" b="0"/>
            </a:stretch>
          </a:blipFill>
        </p:spPr>
      </p:sp>
      <p:sp>
        <p:nvSpPr>
          <p:cNvPr name="TextBox 18" id="18"/>
          <p:cNvSpPr txBox="true"/>
          <p:nvPr/>
        </p:nvSpPr>
        <p:spPr>
          <a:xfrm rot="0">
            <a:off x="3964322" y="3529650"/>
            <a:ext cx="10359357" cy="1873943"/>
          </a:xfrm>
          <a:prstGeom prst="rect">
            <a:avLst/>
          </a:prstGeom>
        </p:spPr>
        <p:txBody>
          <a:bodyPr anchor="t" rtlCol="false" tIns="0" lIns="0" bIns="0" rIns="0">
            <a:spAutoFit/>
          </a:bodyPr>
          <a:lstStyle/>
          <a:p>
            <a:pPr algn="ctr">
              <a:lnSpc>
                <a:spcPts val="15361"/>
              </a:lnSpc>
              <a:spcBef>
                <a:spcPct val="0"/>
              </a:spcBef>
            </a:pPr>
            <a:r>
              <a:rPr lang="en-US" sz="10972" spc="-109">
                <a:solidFill>
                  <a:srgbClr val="AD1F23"/>
                </a:solidFill>
                <a:latin typeface="Montserrat Semi-Bold"/>
              </a:rPr>
              <a:t>HOW TO PLAY</a:t>
            </a:r>
          </a:p>
        </p:txBody>
      </p:sp>
      <p:sp>
        <p:nvSpPr>
          <p:cNvPr name="TextBox 19" id="19"/>
          <p:cNvSpPr txBox="true"/>
          <p:nvPr/>
        </p:nvSpPr>
        <p:spPr>
          <a:xfrm rot="0">
            <a:off x="1183370" y="5252314"/>
            <a:ext cx="15921260" cy="952652"/>
          </a:xfrm>
          <a:prstGeom prst="rect">
            <a:avLst/>
          </a:prstGeom>
        </p:spPr>
        <p:txBody>
          <a:bodyPr anchor="t" rtlCol="false" tIns="0" lIns="0" bIns="0" rIns="0">
            <a:spAutoFit/>
          </a:bodyPr>
          <a:lstStyle/>
          <a:p>
            <a:pPr algn="ctr">
              <a:lnSpc>
                <a:spcPts val="7866"/>
              </a:lnSpc>
              <a:spcBef>
                <a:spcPct val="0"/>
              </a:spcBef>
            </a:pPr>
            <a:r>
              <a:rPr lang="en-US" sz="5619">
                <a:solidFill>
                  <a:srgbClr val="000000"/>
                </a:solidFill>
                <a:latin typeface="Montserrat"/>
              </a:rPr>
              <a:t>INTERACTIVE SAFETY RESOURCES</a:t>
            </a:r>
          </a:p>
        </p:txBody>
      </p:sp>
      <p:sp>
        <p:nvSpPr>
          <p:cNvPr name="TextBox 20" id="20"/>
          <p:cNvSpPr txBox="true"/>
          <p:nvPr/>
        </p:nvSpPr>
        <p:spPr>
          <a:xfrm rot="0">
            <a:off x="3071223" y="6692014"/>
            <a:ext cx="12145555" cy="1916196"/>
          </a:xfrm>
          <a:prstGeom prst="rect">
            <a:avLst/>
          </a:prstGeom>
        </p:spPr>
        <p:txBody>
          <a:bodyPr anchor="t" rtlCol="false" tIns="0" lIns="0" bIns="0" rIns="0">
            <a:spAutoFit/>
          </a:bodyPr>
          <a:lstStyle/>
          <a:p>
            <a:pPr algn="just">
              <a:lnSpc>
                <a:spcPts val="3866"/>
              </a:lnSpc>
              <a:spcBef>
                <a:spcPct val="0"/>
              </a:spcBef>
            </a:pPr>
            <a:r>
              <a:rPr lang="en-US" sz="2761">
                <a:solidFill>
                  <a:srgbClr val="000000"/>
                </a:solidFill>
                <a:latin typeface="Montserrat"/>
              </a:rPr>
              <a:t>A safety statistic will be shown. The number in the statistic is incorrect. It is your job to guess if the true statistic is higher or lower than that number. To show your guess is higher, give a “thumbs up”. To show your guess is lower, give a “thumbs down”.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4669013"/>
            <a:chOff x="0" y="0"/>
            <a:chExt cx="24384000" cy="6225351"/>
          </a:xfrm>
        </p:grpSpPr>
        <p:pic>
          <p:nvPicPr>
            <p:cNvPr name="Picture 3" id="3"/>
            <p:cNvPicPr>
              <a:picLocks noChangeAspect="true"/>
            </p:cNvPicPr>
            <p:nvPr/>
          </p:nvPicPr>
          <p:blipFill>
            <a:blip r:embed="rId2"/>
            <a:srcRect l="0" t="30585" r="0" b="30585"/>
            <a:stretch>
              <a:fillRect/>
            </a:stretch>
          </p:blipFill>
          <p:spPr>
            <a:xfrm flipH="false" flipV="false">
              <a:off x="0" y="0"/>
              <a:ext cx="24384000" cy="6225351"/>
            </a:xfrm>
            <a:prstGeom prst="rect">
              <a:avLst/>
            </a:prstGeom>
          </p:spPr>
        </p:pic>
      </p:grpSp>
      <p:grpSp>
        <p:nvGrpSpPr>
          <p:cNvPr name="Group 4" id="4"/>
          <p:cNvGrpSpPr/>
          <p:nvPr/>
        </p:nvGrpSpPr>
        <p:grpSpPr>
          <a:xfrm rot="0">
            <a:off x="3022128" y="3511726"/>
            <a:ext cx="12243743" cy="1631774"/>
            <a:chOff x="0" y="0"/>
            <a:chExt cx="3224690" cy="429768"/>
          </a:xfrm>
        </p:grpSpPr>
        <p:sp>
          <p:nvSpPr>
            <p:cNvPr name="Freeform 5" id="5"/>
            <p:cNvSpPr/>
            <p:nvPr/>
          </p:nvSpPr>
          <p:spPr>
            <a:xfrm flipH="false" flipV="false" rot="0">
              <a:off x="0" y="0"/>
              <a:ext cx="3224690" cy="429768"/>
            </a:xfrm>
            <a:custGeom>
              <a:avLst/>
              <a:gdLst/>
              <a:ahLst/>
              <a:cxnLst/>
              <a:rect r="r" b="b" t="t" l="l"/>
              <a:pathLst>
                <a:path h="429768" w="3224690">
                  <a:moveTo>
                    <a:pt x="203200" y="0"/>
                  </a:moveTo>
                  <a:lnTo>
                    <a:pt x="3021490" y="0"/>
                  </a:lnTo>
                  <a:lnTo>
                    <a:pt x="3224690" y="429768"/>
                  </a:lnTo>
                  <a:lnTo>
                    <a:pt x="0" y="429768"/>
                  </a:lnTo>
                  <a:lnTo>
                    <a:pt x="203200" y="0"/>
                  </a:lnTo>
                  <a:close/>
                </a:path>
              </a:pathLst>
            </a:custGeom>
            <a:solidFill>
              <a:srgbClr val="FFFFFF"/>
            </a:solidFill>
          </p:spPr>
        </p:sp>
        <p:sp>
          <p:nvSpPr>
            <p:cNvPr name="TextBox 6" id="6"/>
            <p:cNvSpPr txBox="true"/>
            <p:nvPr/>
          </p:nvSpPr>
          <p:spPr>
            <a:xfrm>
              <a:off x="127000" y="-38100"/>
              <a:ext cx="2970690" cy="467868"/>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5735419" y="8172237"/>
            <a:ext cx="12243743" cy="1631774"/>
            <a:chOff x="0" y="0"/>
            <a:chExt cx="3224690" cy="429768"/>
          </a:xfrm>
        </p:grpSpPr>
        <p:sp>
          <p:nvSpPr>
            <p:cNvPr name="Freeform 8" id="8"/>
            <p:cNvSpPr/>
            <p:nvPr/>
          </p:nvSpPr>
          <p:spPr>
            <a:xfrm flipH="false" flipV="false" rot="0">
              <a:off x="0" y="0"/>
              <a:ext cx="3224690" cy="429768"/>
            </a:xfrm>
            <a:custGeom>
              <a:avLst/>
              <a:gdLst/>
              <a:ahLst/>
              <a:cxnLst/>
              <a:rect r="r" b="b" t="t" l="l"/>
              <a:pathLst>
                <a:path h="429768" w="3224690">
                  <a:moveTo>
                    <a:pt x="203200" y="0"/>
                  </a:moveTo>
                  <a:lnTo>
                    <a:pt x="3021490" y="0"/>
                  </a:lnTo>
                  <a:lnTo>
                    <a:pt x="3224690" y="429768"/>
                  </a:lnTo>
                  <a:lnTo>
                    <a:pt x="0" y="429768"/>
                  </a:lnTo>
                  <a:lnTo>
                    <a:pt x="203200" y="0"/>
                  </a:lnTo>
                  <a:close/>
                </a:path>
              </a:pathLst>
            </a:custGeom>
            <a:solidFill>
              <a:srgbClr val="F8F8F8"/>
            </a:solidFill>
          </p:spPr>
        </p:sp>
        <p:sp>
          <p:nvSpPr>
            <p:cNvPr name="TextBox 9" id="9"/>
            <p:cNvSpPr txBox="true"/>
            <p:nvPr/>
          </p:nvSpPr>
          <p:spPr>
            <a:xfrm>
              <a:off x="127000" y="-38100"/>
              <a:ext cx="2970690" cy="467868"/>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9691162" y="8172237"/>
            <a:ext cx="12243743" cy="1631774"/>
            <a:chOff x="0" y="0"/>
            <a:chExt cx="3224690" cy="429768"/>
          </a:xfrm>
        </p:grpSpPr>
        <p:sp>
          <p:nvSpPr>
            <p:cNvPr name="Freeform 11" id="11"/>
            <p:cNvSpPr/>
            <p:nvPr/>
          </p:nvSpPr>
          <p:spPr>
            <a:xfrm flipH="false" flipV="false" rot="0">
              <a:off x="0" y="0"/>
              <a:ext cx="3224690" cy="429768"/>
            </a:xfrm>
            <a:custGeom>
              <a:avLst/>
              <a:gdLst/>
              <a:ahLst/>
              <a:cxnLst/>
              <a:rect r="r" b="b" t="t" l="l"/>
              <a:pathLst>
                <a:path h="429768" w="3224690">
                  <a:moveTo>
                    <a:pt x="203200" y="0"/>
                  </a:moveTo>
                  <a:lnTo>
                    <a:pt x="3021490" y="0"/>
                  </a:lnTo>
                  <a:lnTo>
                    <a:pt x="3224690" y="429768"/>
                  </a:lnTo>
                  <a:lnTo>
                    <a:pt x="0" y="429768"/>
                  </a:lnTo>
                  <a:lnTo>
                    <a:pt x="203200" y="0"/>
                  </a:lnTo>
                  <a:close/>
                </a:path>
              </a:pathLst>
            </a:custGeom>
            <a:solidFill>
              <a:srgbClr val="F8F8F8"/>
            </a:solidFill>
          </p:spPr>
        </p:sp>
        <p:sp>
          <p:nvSpPr>
            <p:cNvPr name="TextBox 12" id="12"/>
            <p:cNvSpPr txBox="true"/>
            <p:nvPr/>
          </p:nvSpPr>
          <p:spPr>
            <a:xfrm>
              <a:off x="127000" y="-38100"/>
              <a:ext cx="2970690" cy="467868"/>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31986" y="9831287"/>
            <a:ext cx="18351972" cy="455713"/>
            <a:chOff x="0" y="0"/>
            <a:chExt cx="4833441" cy="120023"/>
          </a:xfrm>
        </p:grpSpPr>
        <p:sp>
          <p:nvSpPr>
            <p:cNvPr name="Freeform 14" id="14"/>
            <p:cNvSpPr/>
            <p:nvPr/>
          </p:nvSpPr>
          <p:spPr>
            <a:xfrm flipH="false" flipV="false" rot="0">
              <a:off x="0" y="0"/>
              <a:ext cx="4833441" cy="120023"/>
            </a:xfrm>
            <a:custGeom>
              <a:avLst/>
              <a:gdLst/>
              <a:ahLst/>
              <a:cxnLst/>
              <a:rect r="r" b="b" t="t" l="l"/>
              <a:pathLst>
                <a:path h="120023" w="4833441">
                  <a:moveTo>
                    <a:pt x="0" y="0"/>
                  </a:moveTo>
                  <a:lnTo>
                    <a:pt x="4833441" y="0"/>
                  </a:lnTo>
                  <a:lnTo>
                    <a:pt x="4833441" y="120023"/>
                  </a:lnTo>
                  <a:lnTo>
                    <a:pt x="0" y="120023"/>
                  </a:lnTo>
                  <a:close/>
                </a:path>
              </a:pathLst>
            </a:custGeom>
            <a:solidFill>
              <a:srgbClr val="AD1F23"/>
            </a:solidFill>
          </p:spPr>
        </p:sp>
        <p:sp>
          <p:nvSpPr>
            <p:cNvPr name="TextBox 15" id="15"/>
            <p:cNvSpPr txBox="true"/>
            <p:nvPr/>
          </p:nvSpPr>
          <p:spPr>
            <a:xfrm>
              <a:off x="0" y="-38100"/>
              <a:ext cx="4833441" cy="158123"/>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true" flipV="false" rot="0">
            <a:off x="-2052154" y="5473285"/>
            <a:ext cx="6161709" cy="4028217"/>
          </a:xfrm>
          <a:custGeom>
            <a:avLst/>
            <a:gdLst/>
            <a:ahLst/>
            <a:cxnLst/>
            <a:rect r="r" b="b" t="t" l="l"/>
            <a:pathLst>
              <a:path h="4028217" w="6161709">
                <a:moveTo>
                  <a:pt x="6161708" y="0"/>
                </a:moveTo>
                <a:lnTo>
                  <a:pt x="0" y="0"/>
                </a:lnTo>
                <a:lnTo>
                  <a:pt x="0" y="4028217"/>
                </a:lnTo>
                <a:lnTo>
                  <a:pt x="6161708" y="4028217"/>
                </a:lnTo>
                <a:lnTo>
                  <a:pt x="6161708" y="0"/>
                </a:lnTo>
                <a:close/>
              </a:path>
            </a:pathLst>
          </a:custGeom>
          <a:blipFill>
            <a:blip r:embed="rId3"/>
            <a:stretch>
              <a:fillRect l="0" t="0" r="0" b="0"/>
            </a:stretch>
          </a:blipFill>
        </p:spPr>
      </p:sp>
      <p:sp>
        <p:nvSpPr>
          <p:cNvPr name="TextBox 17" id="17"/>
          <p:cNvSpPr txBox="true"/>
          <p:nvPr/>
        </p:nvSpPr>
        <p:spPr>
          <a:xfrm rot="0">
            <a:off x="3462396" y="4905375"/>
            <a:ext cx="11803476" cy="2139890"/>
          </a:xfrm>
          <a:prstGeom prst="rect">
            <a:avLst/>
          </a:prstGeom>
        </p:spPr>
        <p:txBody>
          <a:bodyPr anchor="t" rtlCol="false" tIns="0" lIns="0" bIns="0" rIns="0">
            <a:spAutoFit/>
          </a:bodyPr>
          <a:lstStyle/>
          <a:p>
            <a:pPr algn="ctr">
              <a:lnSpc>
                <a:spcPts val="17503"/>
              </a:lnSpc>
              <a:spcBef>
                <a:spcPct val="0"/>
              </a:spcBef>
            </a:pPr>
            <a:r>
              <a:rPr lang="en-US" sz="12502" spc="-125">
                <a:solidFill>
                  <a:srgbClr val="AD1F23"/>
                </a:solidFill>
                <a:latin typeface="Montserrat Semi-Bold"/>
              </a:rPr>
              <a:t>READY?</a:t>
            </a:r>
          </a:p>
        </p:txBody>
      </p:sp>
      <p:sp>
        <p:nvSpPr>
          <p:cNvPr name="Freeform 18" id="18"/>
          <p:cNvSpPr/>
          <p:nvPr/>
        </p:nvSpPr>
        <p:spPr>
          <a:xfrm flipH="false" flipV="true" rot="0">
            <a:off x="14075981" y="4959907"/>
            <a:ext cx="6161709" cy="4028217"/>
          </a:xfrm>
          <a:custGeom>
            <a:avLst/>
            <a:gdLst/>
            <a:ahLst/>
            <a:cxnLst/>
            <a:rect r="r" b="b" t="t" l="l"/>
            <a:pathLst>
              <a:path h="4028217" w="6161709">
                <a:moveTo>
                  <a:pt x="0" y="4028217"/>
                </a:moveTo>
                <a:lnTo>
                  <a:pt x="6161709" y="4028217"/>
                </a:lnTo>
                <a:lnTo>
                  <a:pt x="6161709" y="0"/>
                </a:lnTo>
                <a:lnTo>
                  <a:pt x="0" y="0"/>
                </a:lnTo>
                <a:lnTo>
                  <a:pt x="0" y="4028217"/>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402989"/>
            <a:ext cx="10838368" cy="941070"/>
          </a:xfrm>
          <a:prstGeom prst="rect">
            <a:avLst/>
          </a:prstGeom>
        </p:spPr>
        <p:txBody>
          <a:bodyPr anchor="t" rtlCol="false" tIns="0" lIns="0" bIns="0" rIns="0">
            <a:spAutoFit/>
          </a:bodyPr>
          <a:lstStyle/>
          <a:p>
            <a:pPr>
              <a:lnSpc>
                <a:spcPts val="7260"/>
              </a:lnSpc>
            </a:pPr>
            <a:r>
              <a:rPr lang="en-US" sz="6600" spc="-66">
                <a:solidFill>
                  <a:srgbClr val="AD1F23"/>
                </a:solidFill>
                <a:latin typeface="Montserrat Bold"/>
              </a:rPr>
              <a:t>HIGHER OR LOWER?</a:t>
            </a:r>
          </a:p>
        </p:txBody>
      </p:sp>
      <p:grpSp>
        <p:nvGrpSpPr>
          <p:cNvPr name="Group 3" id="3"/>
          <p:cNvGrpSpPr/>
          <p:nvPr/>
        </p:nvGrpSpPr>
        <p:grpSpPr>
          <a:xfrm rot="0">
            <a:off x="16998445" y="-495913"/>
            <a:ext cx="1289555" cy="6304968"/>
            <a:chOff x="0" y="0"/>
            <a:chExt cx="339636" cy="1660568"/>
          </a:xfrm>
        </p:grpSpPr>
        <p:sp>
          <p:nvSpPr>
            <p:cNvPr name="Freeform 4" id="4"/>
            <p:cNvSpPr/>
            <p:nvPr/>
          </p:nvSpPr>
          <p:spPr>
            <a:xfrm flipH="false" flipV="false" rot="0">
              <a:off x="0" y="0"/>
              <a:ext cx="339636" cy="1660568"/>
            </a:xfrm>
            <a:custGeom>
              <a:avLst/>
              <a:gdLst/>
              <a:ahLst/>
              <a:cxnLst/>
              <a:rect r="r" b="b" t="t" l="l"/>
              <a:pathLst>
                <a:path h="1660568" w="339636">
                  <a:moveTo>
                    <a:pt x="0" y="0"/>
                  </a:moveTo>
                  <a:lnTo>
                    <a:pt x="339636" y="0"/>
                  </a:lnTo>
                  <a:lnTo>
                    <a:pt x="339636" y="1660568"/>
                  </a:lnTo>
                  <a:lnTo>
                    <a:pt x="0" y="1660568"/>
                  </a:lnTo>
                  <a:close/>
                </a:path>
              </a:pathLst>
            </a:custGeom>
            <a:solidFill>
              <a:srgbClr val="AD1F23"/>
            </a:solidFill>
          </p:spPr>
        </p:sp>
        <p:sp>
          <p:nvSpPr>
            <p:cNvPr name="TextBox 5" id="5"/>
            <p:cNvSpPr txBox="true"/>
            <p:nvPr/>
          </p:nvSpPr>
          <p:spPr>
            <a:xfrm>
              <a:off x="0" y="-38100"/>
              <a:ext cx="339636" cy="169866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205309" y="9970511"/>
            <a:ext cx="7443412" cy="514787"/>
            <a:chOff x="0" y="0"/>
            <a:chExt cx="1960405" cy="135582"/>
          </a:xfrm>
        </p:grpSpPr>
        <p:sp>
          <p:nvSpPr>
            <p:cNvPr name="Freeform 7" id="7"/>
            <p:cNvSpPr/>
            <p:nvPr/>
          </p:nvSpPr>
          <p:spPr>
            <a:xfrm flipH="false" flipV="false" rot="0">
              <a:off x="0" y="0"/>
              <a:ext cx="1960405" cy="135582"/>
            </a:xfrm>
            <a:custGeom>
              <a:avLst/>
              <a:gdLst/>
              <a:ahLst/>
              <a:cxnLst/>
              <a:rect r="r" b="b" t="t" l="l"/>
              <a:pathLst>
                <a:path h="135582" w="1960405">
                  <a:moveTo>
                    <a:pt x="0" y="0"/>
                  </a:moveTo>
                  <a:lnTo>
                    <a:pt x="1960405" y="0"/>
                  </a:lnTo>
                  <a:lnTo>
                    <a:pt x="1960405" y="135582"/>
                  </a:lnTo>
                  <a:lnTo>
                    <a:pt x="0" y="135582"/>
                  </a:lnTo>
                  <a:close/>
                </a:path>
              </a:pathLst>
            </a:custGeom>
            <a:solidFill>
              <a:srgbClr val="AD1F23"/>
            </a:solidFill>
          </p:spPr>
        </p:sp>
        <p:sp>
          <p:nvSpPr>
            <p:cNvPr name="TextBox 8" id="8"/>
            <p:cNvSpPr txBox="true"/>
            <p:nvPr/>
          </p:nvSpPr>
          <p:spPr>
            <a:xfrm>
              <a:off x="0" y="-38100"/>
              <a:ext cx="1960405" cy="173682"/>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0802891" y="0"/>
            <a:ext cx="6840331" cy="10287000"/>
            <a:chOff x="0" y="0"/>
            <a:chExt cx="9120442" cy="13716000"/>
          </a:xfrm>
        </p:grpSpPr>
        <p:pic>
          <p:nvPicPr>
            <p:cNvPr name="Picture 10" id="10"/>
            <p:cNvPicPr>
              <a:picLocks noChangeAspect="true"/>
            </p:cNvPicPr>
            <p:nvPr/>
          </p:nvPicPr>
          <p:blipFill>
            <a:blip r:embed="rId2"/>
            <a:srcRect l="27848" t="0" r="27848" b="0"/>
            <a:stretch>
              <a:fillRect/>
            </a:stretch>
          </p:blipFill>
          <p:spPr>
            <a:xfrm flipH="false" flipV="false">
              <a:off x="0" y="0"/>
              <a:ext cx="9120442" cy="13716000"/>
            </a:xfrm>
            <a:prstGeom prst="rect">
              <a:avLst/>
            </a:prstGeom>
          </p:spPr>
        </p:pic>
      </p:grpSp>
      <p:sp>
        <p:nvSpPr>
          <p:cNvPr name="Freeform 11" id="11"/>
          <p:cNvSpPr/>
          <p:nvPr/>
        </p:nvSpPr>
        <p:spPr>
          <a:xfrm flipH="false" flipV="false" rot="0">
            <a:off x="3350006" y="7218301"/>
            <a:ext cx="1849785" cy="1847473"/>
          </a:xfrm>
          <a:custGeom>
            <a:avLst/>
            <a:gdLst/>
            <a:ahLst/>
            <a:cxnLst/>
            <a:rect r="r" b="b" t="t" l="l"/>
            <a:pathLst>
              <a:path h="1847473" w="1849785">
                <a:moveTo>
                  <a:pt x="0" y="0"/>
                </a:moveTo>
                <a:lnTo>
                  <a:pt x="1849785" y="0"/>
                </a:lnTo>
                <a:lnTo>
                  <a:pt x="1849785" y="1847472"/>
                </a:lnTo>
                <a:lnTo>
                  <a:pt x="0" y="18474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5779791" y="7218301"/>
            <a:ext cx="1847473" cy="1847473"/>
          </a:xfrm>
          <a:custGeom>
            <a:avLst/>
            <a:gdLst/>
            <a:ahLst/>
            <a:cxnLst/>
            <a:rect r="r" b="b" t="t" l="l"/>
            <a:pathLst>
              <a:path h="1847473" w="1847473">
                <a:moveTo>
                  <a:pt x="0" y="0"/>
                </a:moveTo>
                <a:lnTo>
                  <a:pt x="1847472" y="0"/>
                </a:lnTo>
                <a:lnTo>
                  <a:pt x="1847472" y="1847472"/>
                </a:lnTo>
                <a:lnTo>
                  <a:pt x="0" y="18474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1028700" y="3448760"/>
            <a:ext cx="8718189" cy="1019175"/>
          </a:xfrm>
          <a:prstGeom prst="rect">
            <a:avLst/>
          </a:prstGeom>
        </p:spPr>
        <p:txBody>
          <a:bodyPr anchor="t" rtlCol="false" tIns="0" lIns="0" bIns="0" rIns="0">
            <a:spAutoFit/>
          </a:bodyPr>
          <a:lstStyle/>
          <a:p>
            <a:pPr algn="just">
              <a:lnSpc>
                <a:spcPts val="4199"/>
              </a:lnSpc>
            </a:pPr>
            <a:r>
              <a:rPr lang="en-US" sz="2999" spc="-29">
                <a:solidFill>
                  <a:srgbClr val="000000"/>
                </a:solidFill>
                <a:latin typeface="Montserrat"/>
              </a:rPr>
              <a:t>On average, there are</a:t>
            </a:r>
            <a:r>
              <a:rPr lang="en-US" sz="2999" spc="-29">
                <a:solidFill>
                  <a:srgbClr val="AD1F23"/>
                </a:solidFill>
                <a:latin typeface="Montserrat"/>
              </a:rPr>
              <a:t> </a:t>
            </a:r>
            <a:r>
              <a:rPr lang="en-US" sz="2999" spc="-29">
                <a:solidFill>
                  <a:srgbClr val="AD1F23"/>
                </a:solidFill>
                <a:latin typeface="Montserrat Bold"/>
              </a:rPr>
              <a:t>72</a:t>
            </a:r>
            <a:r>
              <a:rPr lang="en-US" sz="2999" spc="-29">
                <a:solidFill>
                  <a:srgbClr val="AD1F23"/>
                </a:solidFill>
                <a:latin typeface="Montserrat"/>
              </a:rPr>
              <a:t> </a:t>
            </a:r>
            <a:r>
              <a:rPr lang="en-US" sz="2999" spc="-29">
                <a:solidFill>
                  <a:srgbClr val="000000"/>
                </a:solidFill>
                <a:latin typeface="Montserrat"/>
              </a:rPr>
              <a:t>deaths per year due to forklift accidents.</a:t>
            </a:r>
          </a:p>
        </p:txBody>
      </p:sp>
      <p:sp>
        <p:nvSpPr>
          <p:cNvPr name="TextBox 14" id="14"/>
          <p:cNvSpPr txBox="true"/>
          <p:nvPr/>
        </p:nvSpPr>
        <p:spPr>
          <a:xfrm rot="0">
            <a:off x="1028700" y="6028614"/>
            <a:ext cx="8718189" cy="455295"/>
          </a:xfrm>
          <a:prstGeom prst="rect">
            <a:avLst/>
          </a:prstGeom>
        </p:spPr>
        <p:txBody>
          <a:bodyPr anchor="t" rtlCol="false" tIns="0" lIns="0" bIns="0" rIns="0">
            <a:spAutoFit/>
          </a:bodyPr>
          <a:lstStyle/>
          <a:p>
            <a:pPr algn="ctr">
              <a:lnSpc>
                <a:spcPts val="3779"/>
              </a:lnSpc>
            </a:pPr>
            <a:r>
              <a:rPr lang="en-US" sz="2700" spc="-27">
                <a:solidFill>
                  <a:srgbClr val="000000"/>
                </a:solidFill>
                <a:latin typeface="Montserrat"/>
              </a:rPr>
              <a:t>Higher or lower?</a:t>
            </a:r>
          </a:p>
        </p:txBody>
      </p:sp>
      <p:sp>
        <p:nvSpPr>
          <p:cNvPr name="Freeform 15" id="15"/>
          <p:cNvSpPr/>
          <p:nvPr/>
        </p:nvSpPr>
        <p:spPr>
          <a:xfrm flipH="false" flipV="false" rot="0">
            <a:off x="16761337" y="0"/>
            <a:ext cx="1393313" cy="1090236"/>
          </a:xfrm>
          <a:custGeom>
            <a:avLst/>
            <a:gdLst/>
            <a:ahLst/>
            <a:cxnLst/>
            <a:rect r="r" b="b" t="t" l="l"/>
            <a:pathLst>
              <a:path h="1090236" w="1393313">
                <a:moveTo>
                  <a:pt x="0" y="0"/>
                </a:moveTo>
                <a:lnTo>
                  <a:pt x="1393313" y="0"/>
                </a:lnTo>
                <a:lnTo>
                  <a:pt x="1393313" y="1090236"/>
                </a:lnTo>
                <a:lnTo>
                  <a:pt x="0" y="1090236"/>
                </a:lnTo>
                <a:lnTo>
                  <a:pt x="0" y="0"/>
                </a:lnTo>
                <a:close/>
              </a:path>
            </a:pathLst>
          </a:custGeom>
          <a:blipFill>
            <a:blip r:embed="rId7"/>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402989"/>
            <a:ext cx="10838368" cy="941070"/>
          </a:xfrm>
          <a:prstGeom prst="rect">
            <a:avLst/>
          </a:prstGeom>
        </p:spPr>
        <p:txBody>
          <a:bodyPr anchor="t" rtlCol="false" tIns="0" lIns="0" bIns="0" rIns="0">
            <a:spAutoFit/>
          </a:bodyPr>
          <a:lstStyle/>
          <a:p>
            <a:pPr>
              <a:lnSpc>
                <a:spcPts val="7260"/>
              </a:lnSpc>
            </a:pPr>
            <a:r>
              <a:rPr lang="en-US" sz="6600" spc="-66">
                <a:solidFill>
                  <a:srgbClr val="AD1F23"/>
                </a:solidFill>
                <a:latin typeface="Montserrat Semi-Bold"/>
              </a:rPr>
              <a:t>ANSWER: HIGHER</a:t>
            </a:r>
          </a:p>
        </p:txBody>
      </p:sp>
      <p:grpSp>
        <p:nvGrpSpPr>
          <p:cNvPr name="Group 3" id="3"/>
          <p:cNvGrpSpPr/>
          <p:nvPr/>
        </p:nvGrpSpPr>
        <p:grpSpPr>
          <a:xfrm rot="0">
            <a:off x="16998445" y="-495913"/>
            <a:ext cx="1289555" cy="6304968"/>
            <a:chOff x="0" y="0"/>
            <a:chExt cx="339636" cy="1660568"/>
          </a:xfrm>
        </p:grpSpPr>
        <p:sp>
          <p:nvSpPr>
            <p:cNvPr name="Freeform 4" id="4"/>
            <p:cNvSpPr/>
            <p:nvPr/>
          </p:nvSpPr>
          <p:spPr>
            <a:xfrm flipH="false" flipV="false" rot="0">
              <a:off x="0" y="0"/>
              <a:ext cx="339636" cy="1660568"/>
            </a:xfrm>
            <a:custGeom>
              <a:avLst/>
              <a:gdLst/>
              <a:ahLst/>
              <a:cxnLst/>
              <a:rect r="r" b="b" t="t" l="l"/>
              <a:pathLst>
                <a:path h="1660568" w="339636">
                  <a:moveTo>
                    <a:pt x="0" y="0"/>
                  </a:moveTo>
                  <a:lnTo>
                    <a:pt x="339636" y="0"/>
                  </a:lnTo>
                  <a:lnTo>
                    <a:pt x="339636" y="1660568"/>
                  </a:lnTo>
                  <a:lnTo>
                    <a:pt x="0" y="1660568"/>
                  </a:lnTo>
                  <a:close/>
                </a:path>
              </a:pathLst>
            </a:custGeom>
            <a:solidFill>
              <a:srgbClr val="AD1F23"/>
            </a:solidFill>
          </p:spPr>
        </p:sp>
        <p:sp>
          <p:nvSpPr>
            <p:cNvPr name="TextBox 5" id="5"/>
            <p:cNvSpPr txBox="true"/>
            <p:nvPr/>
          </p:nvSpPr>
          <p:spPr>
            <a:xfrm>
              <a:off x="0" y="-38100"/>
              <a:ext cx="339636" cy="169866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205309" y="9970511"/>
            <a:ext cx="7443412" cy="514787"/>
            <a:chOff x="0" y="0"/>
            <a:chExt cx="1960405" cy="135582"/>
          </a:xfrm>
        </p:grpSpPr>
        <p:sp>
          <p:nvSpPr>
            <p:cNvPr name="Freeform 7" id="7"/>
            <p:cNvSpPr/>
            <p:nvPr/>
          </p:nvSpPr>
          <p:spPr>
            <a:xfrm flipH="false" flipV="false" rot="0">
              <a:off x="0" y="0"/>
              <a:ext cx="1960405" cy="135582"/>
            </a:xfrm>
            <a:custGeom>
              <a:avLst/>
              <a:gdLst/>
              <a:ahLst/>
              <a:cxnLst/>
              <a:rect r="r" b="b" t="t" l="l"/>
              <a:pathLst>
                <a:path h="135582" w="1960405">
                  <a:moveTo>
                    <a:pt x="0" y="0"/>
                  </a:moveTo>
                  <a:lnTo>
                    <a:pt x="1960405" y="0"/>
                  </a:lnTo>
                  <a:lnTo>
                    <a:pt x="1960405" y="135582"/>
                  </a:lnTo>
                  <a:lnTo>
                    <a:pt x="0" y="135582"/>
                  </a:lnTo>
                  <a:close/>
                </a:path>
              </a:pathLst>
            </a:custGeom>
            <a:solidFill>
              <a:srgbClr val="AD1F23"/>
            </a:solidFill>
          </p:spPr>
        </p:sp>
        <p:sp>
          <p:nvSpPr>
            <p:cNvPr name="TextBox 8" id="8"/>
            <p:cNvSpPr txBox="true"/>
            <p:nvPr/>
          </p:nvSpPr>
          <p:spPr>
            <a:xfrm>
              <a:off x="0" y="-38100"/>
              <a:ext cx="1960405" cy="173682"/>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0802891" y="0"/>
            <a:ext cx="6840331" cy="10287000"/>
            <a:chOff x="0" y="0"/>
            <a:chExt cx="9120442" cy="13716000"/>
          </a:xfrm>
        </p:grpSpPr>
        <p:pic>
          <p:nvPicPr>
            <p:cNvPr name="Picture 10" id="10"/>
            <p:cNvPicPr>
              <a:picLocks noChangeAspect="true"/>
            </p:cNvPicPr>
            <p:nvPr/>
          </p:nvPicPr>
          <p:blipFill>
            <a:blip r:embed="rId2"/>
            <a:srcRect l="27848" t="0" r="27848" b="0"/>
            <a:stretch>
              <a:fillRect/>
            </a:stretch>
          </p:blipFill>
          <p:spPr>
            <a:xfrm flipH="false" flipV="false">
              <a:off x="0" y="0"/>
              <a:ext cx="9120442" cy="13716000"/>
            </a:xfrm>
            <a:prstGeom prst="rect">
              <a:avLst/>
            </a:prstGeom>
          </p:spPr>
        </p:pic>
      </p:grpSp>
      <p:sp>
        <p:nvSpPr>
          <p:cNvPr name="Freeform 11" id="11"/>
          <p:cNvSpPr/>
          <p:nvPr/>
        </p:nvSpPr>
        <p:spPr>
          <a:xfrm flipH="false" flipV="false" rot="0">
            <a:off x="4462902" y="2410202"/>
            <a:ext cx="1849785" cy="1847473"/>
          </a:xfrm>
          <a:custGeom>
            <a:avLst/>
            <a:gdLst/>
            <a:ahLst/>
            <a:cxnLst/>
            <a:rect r="r" b="b" t="t" l="l"/>
            <a:pathLst>
              <a:path h="1847473" w="1849785">
                <a:moveTo>
                  <a:pt x="0" y="0"/>
                </a:moveTo>
                <a:lnTo>
                  <a:pt x="1849785" y="0"/>
                </a:lnTo>
                <a:lnTo>
                  <a:pt x="1849785" y="1847473"/>
                </a:lnTo>
                <a:lnTo>
                  <a:pt x="0" y="18474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1028700" y="4610100"/>
            <a:ext cx="8718189" cy="1019175"/>
          </a:xfrm>
          <a:prstGeom prst="rect">
            <a:avLst/>
          </a:prstGeom>
        </p:spPr>
        <p:txBody>
          <a:bodyPr anchor="t" rtlCol="false" tIns="0" lIns="0" bIns="0" rIns="0">
            <a:spAutoFit/>
          </a:bodyPr>
          <a:lstStyle/>
          <a:p>
            <a:pPr algn="just">
              <a:lnSpc>
                <a:spcPts val="4199"/>
              </a:lnSpc>
            </a:pPr>
            <a:r>
              <a:rPr lang="en-US" sz="2999" spc="-29">
                <a:solidFill>
                  <a:srgbClr val="000000"/>
                </a:solidFill>
                <a:latin typeface="Montserrat"/>
              </a:rPr>
              <a:t>On average, there are </a:t>
            </a:r>
            <a:r>
              <a:rPr lang="en-US" sz="2999" spc="-29" u="sng">
                <a:solidFill>
                  <a:srgbClr val="000000"/>
                </a:solidFill>
                <a:latin typeface="Montserrat Bold"/>
              </a:rPr>
              <a:t>87</a:t>
            </a:r>
            <a:r>
              <a:rPr lang="en-US" sz="2999" spc="-29">
                <a:solidFill>
                  <a:srgbClr val="000000"/>
                </a:solidFill>
                <a:latin typeface="Montserrat Bold"/>
              </a:rPr>
              <a:t> </a:t>
            </a:r>
            <a:r>
              <a:rPr lang="en-US" sz="2999" spc="-29">
                <a:solidFill>
                  <a:srgbClr val="000000"/>
                </a:solidFill>
                <a:latin typeface="Montserrat"/>
              </a:rPr>
              <a:t>deaths per year due to forklift accidents. </a:t>
            </a:r>
          </a:p>
        </p:txBody>
      </p:sp>
      <p:sp>
        <p:nvSpPr>
          <p:cNvPr name="Freeform 13" id="13"/>
          <p:cNvSpPr/>
          <p:nvPr/>
        </p:nvSpPr>
        <p:spPr>
          <a:xfrm flipH="false" flipV="false" rot="0">
            <a:off x="16761337" y="0"/>
            <a:ext cx="1393313" cy="1090236"/>
          </a:xfrm>
          <a:custGeom>
            <a:avLst/>
            <a:gdLst/>
            <a:ahLst/>
            <a:cxnLst/>
            <a:rect r="r" b="b" t="t" l="l"/>
            <a:pathLst>
              <a:path h="1090236" w="1393313">
                <a:moveTo>
                  <a:pt x="0" y="0"/>
                </a:moveTo>
                <a:lnTo>
                  <a:pt x="1393313" y="0"/>
                </a:lnTo>
                <a:lnTo>
                  <a:pt x="1393313" y="1090236"/>
                </a:lnTo>
                <a:lnTo>
                  <a:pt x="0" y="1090236"/>
                </a:lnTo>
                <a:lnTo>
                  <a:pt x="0" y="0"/>
                </a:lnTo>
                <a:close/>
              </a:path>
            </a:pathLst>
          </a:custGeom>
          <a:blipFill>
            <a:blip r:embed="rId5"/>
            <a:stretch>
              <a:fillRect l="0" t="0" r="0" b="0"/>
            </a:stretch>
          </a:blipFill>
        </p:spPr>
      </p:sp>
      <p:sp>
        <p:nvSpPr>
          <p:cNvPr name="TextBox 14" id="14"/>
          <p:cNvSpPr txBox="true"/>
          <p:nvPr/>
        </p:nvSpPr>
        <p:spPr>
          <a:xfrm rot="0">
            <a:off x="1028700" y="5979795"/>
            <a:ext cx="8718189" cy="1407795"/>
          </a:xfrm>
          <a:prstGeom prst="rect">
            <a:avLst/>
          </a:prstGeom>
        </p:spPr>
        <p:txBody>
          <a:bodyPr anchor="t" rtlCol="false" tIns="0" lIns="0" bIns="0" rIns="0">
            <a:spAutoFit/>
          </a:bodyPr>
          <a:lstStyle/>
          <a:p>
            <a:pPr algn="just">
              <a:lnSpc>
                <a:spcPts val="3779"/>
              </a:lnSpc>
            </a:pPr>
            <a:r>
              <a:rPr lang="en-US" sz="2700" spc="-27">
                <a:solidFill>
                  <a:srgbClr val="000000"/>
                </a:solidFill>
                <a:latin typeface="Montserrat"/>
              </a:rPr>
              <a:t>This highlights the importance of forklift safety and following proper procedure to ensure everyone’s safety.</a:t>
            </a:r>
          </a:p>
        </p:txBody>
      </p:sp>
      <p:sp>
        <p:nvSpPr>
          <p:cNvPr name="TextBox 15" id="15"/>
          <p:cNvSpPr txBox="true"/>
          <p:nvPr/>
        </p:nvSpPr>
        <p:spPr>
          <a:xfrm rot="0">
            <a:off x="1028700" y="8559165"/>
            <a:ext cx="5955088" cy="222885"/>
          </a:xfrm>
          <a:prstGeom prst="rect">
            <a:avLst/>
          </a:prstGeom>
        </p:spPr>
        <p:txBody>
          <a:bodyPr anchor="t" rtlCol="false" tIns="0" lIns="0" bIns="0" rIns="0">
            <a:spAutoFit/>
          </a:bodyPr>
          <a:lstStyle/>
          <a:p>
            <a:pPr algn="just">
              <a:lnSpc>
                <a:spcPts val="1890"/>
              </a:lnSpc>
            </a:pPr>
            <a:r>
              <a:rPr lang="en-US" sz="1350" spc="-13">
                <a:solidFill>
                  <a:srgbClr val="000000"/>
                </a:solidFill>
                <a:latin typeface="Montserrat"/>
              </a:rPr>
              <a:t>Source: https://www.osha.gov/laws-regs/federalregister/1995-03-14</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60855" y="0"/>
            <a:ext cx="1289555" cy="6304968"/>
            <a:chOff x="0" y="0"/>
            <a:chExt cx="339636" cy="1660568"/>
          </a:xfrm>
        </p:grpSpPr>
        <p:sp>
          <p:nvSpPr>
            <p:cNvPr name="Freeform 3" id="3"/>
            <p:cNvSpPr/>
            <p:nvPr/>
          </p:nvSpPr>
          <p:spPr>
            <a:xfrm flipH="false" flipV="false" rot="0">
              <a:off x="0" y="0"/>
              <a:ext cx="339636" cy="1660568"/>
            </a:xfrm>
            <a:custGeom>
              <a:avLst/>
              <a:gdLst/>
              <a:ahLst/>
              <a:cxnLst/>
              <a:rect r="r" b="b" t="t" l="l"/>
              <a:pathLst>
                <a:path h="1660568" w="339636">
                  <a:moveTo>
                    <a:pt x="0" y="0"/>
                  </a:moveTo>
                  <a:lnTo>
                    <a:pt x="339636" y="0"/>
                  </a:lnTo>
                  <a:lnTo>
                    <a:pt x="339636" y="1660568"/>
                  </a:lnTo>
                  <a:lnTo>
                    <a:pt x="0" y="1660568"/>
                  </a:lnTo>
                  <a:close/>
                </a:path>
              </a:pathLst>
            </a:custGeom>
            <a:solidFill>
              <a:srgbClr val="AD1F23"/>
            </a:solidFill>
          </p:spPr>
        </p:sp>
        <p:sp>
          <p:nvSpPr>
            <p:cNvPr name="TextBox 4" id="4"/>
            <p:cNvSpPr txBox="true"/>
            <p:nvPr/>
          </p:nvSpPr>
          <p:spPr>
            <a:xfrm>
              <a:off x="0" y="-38100"/>
              <a:ext cx="339636" cy="1698668"/>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50265" y="0"/>
            <a:ext cx="6840331" cy="10287000"/>
            <a:chOff x="0" y="0"/>
            <a:chExt cx="9120442" cy="13716000"/>
          </a:xfrm>
        </p:grpSpPr>
        <p:pic>
          <p:nvPicPr>
            <p:cNvPr name="Picture 6" id="6"/>
            <p:cNvPicPr>
              <a:picLocks noChangeAspect="true"/>
            </p:cNvPicPr>
            <p:nvPr/>
          </p:nvPicPr>
          <p:blipFill>
            <a:blip r:embed="rId2"/>
            <a:srcRect l="27848" t="0" r="27848" b="0"/>
            <a:stretch>
              <a:fillRect/>
            </a:stretch>
          </p:blipFill>
          <p:spPr>
            <a:xfrm flipH="false" flipV="false">
              <a:off x="0" y="0"/>
              <a:ext cx="9120442" cy="13716000"/>
            </a:xfrm>
            <a:prstGeom prst="rect">
              <a:avLst/>
            </a:prstGeom>
          </p:spPr>
        </p:pic>
      </p:grpSp>
      <p:grpSp>
        <p:nvGrpSpPr>
          <p:cNvPr name="Group 7" id="7"/>
          <p:cNvGrpSpPr/>
          <p:nvPr/>
        </p:nvGrpSpPr>
        <p:grpSpPr>
          <a:xfrm rot="0">
            <a:off x="11047646" y="9972238"/>
            <a:ext cx="7443412" cy="514787"/>
            <a:chOff x="0" y="0"/>
            <a:chExt cx="1960405" cy="135582"/>
          </a:xfrm>
        </p:grpSpPr>
        <p:sp>
          <p:nvSpPr>
            <p:cNvPr name="Freeform 8" id="8"/>
            <p:cNvSpPr/>
            <p:nvPr/>
          </p:nvSpPr>
          <p:spPr>
            <a:xfrm flipH="false" flipV="false" rot="0">
              <a:off x="0" y="0"/>
              <a:ext cx="1960405" cy="135582"/>
            </a:xfrm>
            <a:custGeom>
              <a:avLst/>
              <a:gdLst/>
              <a:ahLst/>
              <a:cxnLst/>
              <a:rect r="r" b="b" t="t" l="l"/>
              <a:pathLst>
                <a:path h="135582" w="1960405">
                  <a:moveTo>
                    <a:pt x="0" y="0"/>
                  </a:moveTo>
                  <a:lnTo>
                    <a:pt x="1960405" y="0"/>
                  </a:lnTo>
                  <a:lnTo>
                    <a:pt x="1960405" y="135582"/>
                  </a:lnTo>
                  <a:lnTo>
                    <a:pt x="0" y="135582"/>
                  </a:lnTo>
                  <a:close/>
                </a:path>
              </a:pathLst>
            </a:custGeom>
            <a:solidFill>
              <a:srgbClr val="AD1F23"/>
            </a:solidFill>
          </p:spPr>
        </p:sp>
        <p:sp>
          <p:nvSpPr>
            <p:cNvPr name="TextBox 9" id="9"/>
            <p:cNvSpPr txBox="true"/>
            <p:nvPr/>
          </p:nvSpPr>
          <p:spPr>
            <a:xfrm>
              <a:off x="0" y="-38100"/>
              <a:ext cx="1960405" cy="173682"/>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7490596" y="0"/>
            <a:ext cx="1289555" cy="433997"/>
            <a:chOff x="0" y="0"/>
            <a:chExt cx="339636" cy="114304"/>
          </a:xfrm>
        </p:grpSpPr>
        <p:sp>
          <p:nvSpPr>
            <p:cNvPr name="Freeform 11" id="11"/>
            <p:cNvSpPr/>
            <p:nvPr/>
          </p:nvSpPr>
          <p:spPr>
            <a:xfrm flipH="false" flipV="false" rot="0">
              <a:off x="0" y="0"/>
              <a:ext cx="339636" cy="114304"/>
            </a:xfrm>
            <a:custGeom>
              <a:avLst/>
              <a:gdLst/>
              <a:ahLst/>
              <a:cxnLst/>
              <a:rect r="r" b="b" t="t" l="l"/>
              <a:pathLst>
                <a:path h="114304" w="339636">
                  <a:moveTo>
                    <a:pt x="0" y="0"/>
                  </a:moveTo>
                  <a:lnTo>
                    <a:pt x="339636" y="0"/>
                  </a:lnTo>
                  <a:lnTo>
                    <a:pt x="339636" y="114304"/>
                  </a:lnTo>
                  <a:lnTo>
                    <a:pt x="0" y="114304"/>
                  </a:lnTo>
                  <a:close/>
                </a:path>
              </a:pathLst>
            </a:custGeom>
            <a:solidFill>
              <a:srgbClr val="AD1F23"/>
            </a:solidFill>
          </p:spPr>
        </p:sp>
        <p:sp>
          <p:nvSpPr>
            <p:cNvPr name="TextBox 12" id="12"/>
            <p:cNvSpPr txBox="true"/>
            <p:nvPr/>
          </p:nvSpPr>
          <p:spPr>
            <a:xfrm>
              <a:off x="0" y="-38100"/>
              <a:ext cx="339636" cy="152404"/>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0656758" y="6949668"/>
            <a:ext cx="1849785" cy="1847473"/>
          </a:xfrm>
          <a:custGeom>
            <a:avLst/>
            <a:gdLst/>
            <a:ahLst/>
            <a:cxnLst/>
            <a:rect r="r" b="b" t="t" l="l"/>
            <a:pathLst>
              <a:path h="1847473" w="1849785">
                <a:moveTo>
                  <a:pt x="0" y="0"/>
                </a:moveTo>
                <a:lnTo>
                  <a:pt x="1849784" y="0"/>
                </a:lnTo>
                <a:lnTo>
                  <a:pt x="1849784" y="1847473"/>
                </a:lnTo>
                <a:lnTo>
                  <a:pt x="0" y="18474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3017068" y="6949668"/>
            <a:ext cx="1847473" cy="1847473"/>
          </a:xfrm>
          <a:custGeom>
            <a:avLst/>
            <a:gdLst/>
            <a:ahLst/>
            <a:cxnLst/>
            <a:rect r="r" b="b" t="t" l="l"/>
            <a:pathLst>
              <a:path h="1847473" w="1847473">
                <a:moveTo>
                  <a:pt x="0" y="0"/>
                </a:moveTo>
                <a:lnTo>
                  <a:pt x="1847472" y="0"/>
                </a:lnTo>
                <a:lnTo>
                  <a:pt x="1847472" y="1847473"/>
                </a:lnTo>
                <a:lnTo>
                  <a:pt x="0" y="1847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6759151" y="0"/>
            <a:ext cx="1393313" cy="1090236"/>
          </a:xfrm>
          <a:custGeom>
            <a:avLst/>
            <a:gdLst/>
            <a:ahLst/>
            <a:cxnLst/>
            <a:rect r="r" b="b" t="t" l="l"/>
            <a:pathLst>
              <a:path h="1090236" w="1393313">
                <a:moveTo>
                  <a:pt x="0" y="0"/>
                </a:moveTo>
                <a:lnTo>
                  <a:pt x="1393312" y="0"/>
                </a:lnTo>
                <a:lnTo>
                  <a:pt x="1393312" y="1090236"/>
                </a:lnTo>
                <a:lnTo>
                  <a:pt x="0" y="1090236"/>
                </a:lnTo>
                <a:lnTo>
                  <a:pt x="0" y="0"/>
                </a:lnTo>
                <a:close/>
              </a:path>
            </a:pathLst>
          </a:custGeom>
          <a:blipFill>
            <a:blip r:embed="rId7"/>
            <a:stretch>
              <a:fillRect l="0" t="0" r="0" b="0"/>
            </a:stretch>
          </a:blipFill>
        </p:spPr>
      </p:sp>
      <p:sp>
        <p:nvSpPr>
          <p:cNvPr name="TextBox 16" id="16"/>
          <p:cNvSpPr txBox="true"/>
          <p:nvPr/>
        </p:nvSpPr>
        <p:spPr>
          <a:xfrm rot="0">
            <a:off x="8400278" y="1400175"/>
            <a:ext cx="8718189" cy="1855470"/>
          </a:xfrm>
          <a:prstGeom prst="rect">
            <a:avLst/>
          </a:prstGeom>
        </p:spPr>
        <p:txBody>
          <a:bodyPr anchor="t" rtlCol="false" tIns="0" lIns="0" bIns="0" rIns="0">
            <a:spAutoFit/>
          </a:bodyPr>
          <a:lstStyle/>
          <a:p>
            <a:pPr>
              <a:lnSpc>
                <a:spcPts val="7260"/>
              </a:lnSpc>
            </a:pPr>
            <a:r>
              <a:rPr lang="en-US" sz="6600" spc="-66">
                <a:solidFill>
                  <a:srgbClr val="AD1F23"/>
                </a:solidFill>
                <a:latin typeface="Montserrat Semi-Bold"/>
              </a:rPr>
              <a:t>HIGHER OR LOWER?</a:t>
            </a:r>
          </a:p>
        </p:txBody>
      </p:sp>
      <p:sp>
        <p:nvSpPr>
          <p:cNvPr name="TextBox 17" id="17"/>
          <p:cNvSpPr txBox="true"/>
          <p:nvPr/>
        </p:nvSpPr>
        <p:spPr>
          <a:xfrm rot="0">
            <a:off x="8400278" y="3735705"/>
            <a:ext cx="8718189" cy="1407795"/>
          </a:xfrm>
          <a:prstGeom prst="rect">
            <a:avLst/>
          </a:prstGeom>
        </p:spPr>
        <p:txBody>
          <a:bodyPr anchor="t" rtlCol="false" tIns="0" lIns="0" bIns="0" rIns="0">
            <a:spAutoFit/>
          </a:bodyPr>
          <a:lstStyle/>
          <a:p>
            <a:pPr algn="just">
              <a:lnSpc>
                <a:spcPts val="3779"/>
              </a:lnSpc>
            </a:pPr>
            <a:r>
              <a:rPr lang="en-US" sz="2700" spc="-27">
                <a:solidFill>
                  <a:srgbClr val="000000"/>
                </a:solidFill>
                <a:latin typeface="Montserrat"/>
              </a:rPr>
              <a:t>A forklift overturning is the most common incident, accounting for </a:t>
            </a:r>
            <a:r>
              <a:rPr lang="en-US" sz="2700" spc="-27">
                <a:solidFill>
                  <a:srgbClr val="000000"/>
                </a:solidFill>
                <a:latin typeface="Montserrat Bold"/>
              </a:rPr>
              <a:t>35%</a:t>
            </a:r>
            <a:r>
              <a:rPr lang="en-US" sz="2700" spc="-27">
                <a:solidFill>
                  <a:srgbClr val="000000"/>
                </a:solidFill>
                <a:latin typeface="Montserrat"/>
              </a:rPr>
              <a:t> of all forklift accidents. </a:t>
            </a:r>
          </a:p>
          <a:p>
            <a:pPr algn="just">
              <a:lnSpc>
                <a:spcPts val="3779"/>
              </a:lnSpc>
            </a:pPr>
          </a:p>
        </p:txBody>
      </p:sp>
      <p:sp>
        <p:nvSpPr>
          <p:cNvPr name="TextBox 18" id="18"/>
          <p:cNvSpPr txBox="true"/>
          <p:nvPr/>
        </p:nvSpPr>
        <p:spPr>
          <a:xfrm rot="0">
            <a:off x="8400278" y="6092822"/>
            <a:ext cx="8718189" cy="455295"/>
          </a:xfrm>
          <a:prstGeom prst="rect">
            <a:avLst/>
          </a:prstGeom>
        </p:spPr>
        <p:txBody>
          <a:bodyPr anchor="t" rtlCol="false" tIns="0" lIns="0" bIns="0" rIns="0">
            <a:spAutoFit/>
          </a:bodyPr>
          <a:lstStyle/>
          <a:p>
            <a:pPr algn="ctr">
              <a:lnSpc>
                <a:spcPts val="3779"/>
              </a:lnSpc>
            </a:pPr>
            <a:r>
              <a:rPr lang="en-US" sz="2700" spc="-27">
                <a:solidFill>
                  <a:srgbClr val="000000"/>
                </a:solidFill>
                <a:latin typeface="Montserrat"/>
              </a:rPr>
              <a:t>Higher or lower?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60855" y="0"/>
            <a:ext cx="1289555" cy="6304968"/>
            <a:chOff x="0" y="0"/>
            <a:chExt cx="339636" cy="1660568"/>
          </a:xfrm>
        </p:grpSpPr>
        <p:sp>
          <p:nvSpPr>
            <p:cNvPr name="Freeform 3" id="3"/>
            <p:cNvSpPr/>
            <p:nvPr/>
          </p:nvSpPr>
          <p:spPr>
            <a:xfrm flipH="false" flipV="false" rot="0">
              <a:off x="0" y="0"/>
              <a:ext cx="339636" cy="1660568"/>
            </a:xfrm>
            <a:custGeom>
              <a:avLst/>
              <a:gdLst/>
              <a:ahLst/>
              <a:cxnLst/>
              <a:rect r="r" b="b" t="t" l="l"/>
              <a:pathLst>
                <a:path h="1660568" w="339636">
                  <a:moveTo>
                    <a:pt x="0" y="0"/>
                  </a:moveTo>
                  <a:lnTo>
                    <a:pt x="339636" y="0"/>
                  </a:lnTo>
                  <a:lnTo>
                    <a:pt x="339636" y="1660568"/>
                  </a:lnTo>
                  <a:lnTo>
                    <a:pt x="0" y="1660568"/>
                  </a:lnTo>
                  <a:close/>
                </a:path>
              </a:pathLst>
            </a:custGeom>
            <a:solidFill>
              <a:srgbClr val="AD1F23"/>
            </a:solidFill>
          </p:spPr>
        </p:sp>
        <p:sp>
          <p:nvSpPr>
            <p:cNvPr name="TextBox 4" id="4"/>
            <p:cNvSpPr txBox="true"/>
            <p:nvPr/>
          </p:nvSpPr>
          <p:spPr>
            <a:xfrm>
              <a:off x="0" y="-38100"/>
              <a:ext cx="339636" cy="1698668"/>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50265" y="0"/>
            <a:ext cx="6840331" cy="10287000"/>
            <a:chOff x="0" y="0"/>
            <a:chExt cx="9120442" cy="13716000"/>
          </a:xfrm>
        </p:grpSpPr>
        <p:pic>
          <p:nvPicPr>
            <p:cNvPr name="Picture 6" id="6"/>
            <p:cNvPicPr>
              <a:picLocks noChangeAspect="true"/>
            </p:cNvPicPr>
            <p:nvPr/>
          </p:nvPicPr>
          <p:blipFill>
            <a:blip r:embed="rId2"/>
            <a:srcRect l="27848" t="0" r="27848" b="0"/>
            <a:stretch>
              <a:fillRect/>
            </a:stretch>
          </p:blipFill>
          <p:spPr>
            <a:xfrm flipH="false" flipV="false">
              <a:off x="0" y="0"/>
              <a:ext cx="9120442" cy="13716000"/>
            </a:xfrm>
            <a:prstGeom prst="rect">
              <a:avLst/>
            </a:prstGeom>
          </p:spPr>
        </p:pic>
      </p:grpSp>
      <p:grpSp>
        <p:nvGrpSpPr>
          <p:cNvPr name="Group 7" id="7"/>
          <p:cNvGrpSpPr/>
          <p:nvPr/>
        </p:nvGrpSpPr>
        <p:grpSpPr>
          <a:xfrm rot="0">
            <a:off x="11047646" y="9972238"/>
            <a:ext cx="7443412" cy="514787"/>
            <a:chOff x="0" y="0"/>
            <a:chExt cx="1960405" cy="135582"/>
          </a:xfrm>
        </p:grpSpPr>
        <p:sp>
          <p:nvSpPr>
            <p:cNvPr name="Freeform 8" id="8"/>
            <p:cNvSpPr/>
            <p:nvPr/>
          </p:nvSpPr>
          <p:spPr>
            <a:xfrm flipH="false" flipV="false" rot="0">
              <a:off x="0" y="0"/>
              <a:ext cx="1960405" cy="135582"/>
            </a:xfrm>
            <a:custGeom>
              <a:avLst/>
              <a:gdLst/>
              <a:ahLst/>
              <a:cxnLst/>
              <a:rect r="r" b="b" t="t" l="l"/>
              <a:pathLst>
                <a:path h="135582" w="1960405">
                  <a:moveTo>
                    <a:pt x="0" y="0"/>
                  </a:moveTo>
                  <a:lnTo>
                    <a:pt x="1960405" y="0"/>
                  </a:lnTo>
                  <a:lnTo>
                    <a:pt x="1960405" y="135582"/>
                  </a:lnTo>
                  <a:lnTo>
                    <a:pt x="0" y="135582"/>
                  </a:lnTo>
                  <a:close/>
                </a:path>
              </a:pathLst>
            </a:custGeom>
            <a:solidFill>
              <a:srgbClr val="AD1F23"/>
            </a:solidFill>
          </p:spPr>
        </p:sp>
        <p:sp>
          <p:nvSpPr>
            <p:cNvPr name="TextBox 9" id="9"/>
            <p:cNvSpPr txBox="true"/>
            <p:nvPr/>
          </p:nvSpPr>
          <p:spPr>
            <a:xfrm>
              <a:off x="0" y="-38100"/>
              <a:ext cx="1960405" cy="173682"/>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7490596" y="0"/>
            <a:ext cx="1289555" cy="433997"/>
            <a:chOff x="0" y="0"/>
            <a:chExt cx="339636" cy="114304"/>
          </a:xfrm>
        </p:grpSpPr>
        <p:sp>
          <p:nvSpPr>
            <p:cNvPr name="Freeform 11" id="11"/>
            <p:cNvSpPr/>
            <p:nvPr/>
          </p:nvSpPr>
          <p:spPr>
            <a:xfrm flipH="false" flipV="false" rot="0">
              <a:off x="0" y="0"/>
              <a:ext cx="339636" cy="114304"/>
            </a:xfrm>
            <a:custGeom>
              <a:avLst/>
              <a:gdLst/>
              <a:ahLst/>
              <a:cxnLst/>
              <a:rect r="r" b="b" t="t" l="l"/>
              <a:pathLst>
                <a:path h="114304" w="339636">
                  <a:moveTo>
                    <a:pt x="0" y="0"/>
                  </a:moveTo>
                  <a:lnTo>
                    <a:pt x="339636" y="0"/>
                  </a:lnTo>
                  <a:lnTo>
                    <a:pt x="339636" y="114304"/>
                  </a:lnTo>
                  <a:lnTo>
                    <a:pt x="0" y="114304"/>
                  </a:lnTo>
                  <a:close/>
                </a:path>
              </a:pathLst>
            </a:custGeom>
            <a:solidFill>
              <a:srgbClr val="AD1F23"/>
            </a:solidFill>
          </p:spPr>
        </p:sp>
        <p:sp>
          <p:nvSpPr>
            <p:cNvPr name="TextBox 12" id="12"/>
            <p:cNvSpPr txBox="true"/>
            <p:nvPr/>
          </p:nvSpPr>
          <p:spPr>
            <a:xfrm>
              <a:off x="0" y="-38100"/>
              <a:ext cx="339636" cy="152404"/>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1680883" y="2530937"/>
            <a:ext cx="1847473" cy="1847473"/>
          </a:xfrm>
          <a:custGeom>
            <a:avLst/>
            <a:gdLst/>
            <a:ahLst/>
            <a:cxnLst/>
            <a:rect r="r" b="b" t="t" l="l"/>
            <a:pathLst>
              <a:path h="1847473" w="1847473">
                <a:moveTo>
                  <a:pt x="0" y="0"/>
                </a:moveTo>
                <a:lnTo>
                  <a:pt x="1847473" y="0"/>
                </a:lnTo>
                <a:lnTo>
                  <a:pt x="1847473" y="1847473"/>
                </a:lnTo>
                <a:lnTo>
                  <a:pt x="0" y="18474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0">
            <a:off x="8400278" y="1400175"/>
            <a:ext cx="8718189" cy="941070"/>
          </a:xfrm>
          <a:prstGeom prst="rect">
            <a:avLst/>
          </a:prstGeom>
        </p:spPr>
        <p:txBody>
          <a:bodyPr anchor="t" rtlCol="false" tIns="0" lIns="0" bIns="0" rIns="0">
            <a:spAutoFit/>
          </a:bodyPr>
          <a:lstStyle/>
          <a:p>
            <a:pPr>
              <a:lnSpc>
                <a:spcPts val="7260"/>
              </a:lnSpc>
            </a:pPr>
            <a:r>
              <a:rPr lang="en-US" sz="6600" spc="-66">
                <a:solidFill>
                  <a:srgbClr val="AD1F23"/>
                </a:solidFill>
                <a:latin typeface="Montserrat Semi-Bold"/>
              </a:rPr>
              <a:t>ANSWER: LOWER</a:t>
            </a:r>
          </a:p>
        </p:txBody>
      </p:sp>
      <p:sp>
        <p:nvSpPr>
          <p:cNvPr name="TextBox 15" id="15"/>
          <p:cNvSpPr txBox="true"/>
          <p:nvPr/>
        </p:nvSpPr>
        <p:spPr>
          <a:xfrm rot="0">
            <a:off x="8400278" y="4852104"/>
            <a:ext cx="8718189" cy="931545"/>
          </a:xfrm>
          <a:prstGeom prst="rect">
            <a:avLst/>
          </a:prstGeom>
        </p:spPr>
        <p:txBody>
          <a:bodyPr anchor="t" rtlCol="false" tIns="0" lIns="0" bIns="0" rIns="0">
            <a:spAutoFit/>
          </a:bodyPr>
          <a:lstStyle/>
          <a:p>
            <a:pPr algn="just">
              <a:lnSpc>
                <a:spcPts val="3779"/>
              </a:lnSpc>
            </a:pPr>
            <a:r>
              <a:rPr lang="en-US" sz="2700" spc="-27">
                <a:solidFill>
                  <a:srgbClr val="000000"/>
                </a:solidFill>
                <a:latin typeface="Montserrat"/>
              </a:rPr>
              <a:t>A forklift overturning is the most common incident, accounting for </a:t>
            </a:r>
            <a:r>
              <a:rPr lang="en-US" sz="2700" spc="-27" u="sng">
                <a:solidFill>
                  <a:srgbClr val="000000"/>
                </a:solidFill>
                <a:latin typeface="Montserrat Bold"/>
              </a:rPr>
              <a:t>25%</a:t>
            </a:r>
            <a:r>
              <a:rPr lang="en-US" sz="2700" spc="-27">
                <a:solidFill>
                  <a:srgbClr val="000000"/>
                </a:solidFill>
                <a:latin typeface="Montserrat"/>
              </a:rPr>
              <a:t> of all forklift accidents.</a:t>
            </a:r>
            <a:r>
              <a:rPr lang="en-US" sz="2700" spc="-27">
                <a:solidFill>
                  <a:srgbClr val="000000"/>
                </a:solidFill>
                <a:latin typeface="Montserrat"/>
              </a:rPr>
              <a:t> </a:t>
            </a:r>
          </a:p>
        </p:txBody>
      </p:sp>
      <p:sp>
        <p:nvSpPr>
          <p:cNvPr name="TextBox 16" id="16"/>
          <p:cNvSpPr txBox="true"/>
          <p:nvPr/>
        </p:nvSpPr>
        <p:spPr>
          <a:xfrm rot="0">
            <a:off x="8400278" y="6257343"/>
            <a:ext cx="8718189" cy="1407795"/>
          </a:xfrm>
          <a:prstGeom prst="rect">
            <a:avLst/>
          </a:prstGeom>
        </p:spPr>
        <p:txBody>
          <a:bodyPr anchor="t" rtlCol="false" tIns="0" lIns="0" bIns="0" rIns="0">
            <a:spAutoFit/>
          </a:bodyPr>
          <a:lstStyle/>
          <a:p>
            <a:pPr algn="just">
              <a:lnSpc>
                <a:spcPts val="3779"/>
              </a:lnSpc>
            </a:pPr>
            <a:r>
              <a:rPr lang="en-US" sz="2700" spc="-27">
                <a:solidFill>
                  <a:srgbClr val="000000"/>
                </a:solidFill>
                <a:latin typeface="Montserrat"/>
              </a:rPr>
              <a:t>This emphasizes how vital it is to follow safety procedures in order to avoid bad accidents. Major accidents are more common than you might think.</a:t>
            </a:r>
          </a:p>
        </p:txBody>
      </p:sp>
      <p:sp>
        <p:nvSpPr>
          <p:cNvPr name="TextBox 17" id="17"/>
          <p:cNvSpPr txBox="true"/>
          <p:nvPr/>
        </p:nvSpPr>
        <p:spPr>
          <a:xfrm rot="0">
            <a:off x="8400278" y="8204885"/>
            <a:ext cx="8859022" cy="287176"/>
          </a:xfrm>
          <a:prstGeom prst="rect">
            <a:avLst/>
          </a:prstGeom>
        </p:spPr>
        <p:txBody>
          <a:bodyPr anchor="t" rtlCol="false" tIns="0" lIns="0" bIns="0" rIns="0">
            <a:spAutoFit/>
          </a:bodyPr>
          <a:lstStyle/>
          <a:p>
            <a:pPr algn="just">
              <a:lnSpc>
                <a:spcPts val="2309"/>
              </a:lnSpc>
            </a:pPr>
            <a:r>
              <a:rPr lang="en-US" sz="1649" spc="-16">
                <a:solidFill>
                  <a:srgbClr val="000000"/>
                </a:solidFill>
                <a:latin typeface="Montserrat"/>
              </a:rPr>
              <a:t>Source: https://www.osha.gov/laws-regs/federalregister/1995-03-14</a:t>
            </a:r>
          </a:p>
        </p:txBody>
      </p:sp>
      <p:sp>
        <p:nvSpPr>
          <p:cNvPr name="Freeform 18" id="18"/>
          <p:cNvSpPr/>
          <p:nvPr/>
        </p:nvSpPr>
        <p:spPr>
          <a:xfrm flipH="false" flipV="false" rot="0">
            <a:off x="16759151" y="0"/>
            <a:ext cx="1393313" cy="1090236"/>
          </a:xfrm>
          <a:custGeom>
            <a:avLst/>
            <a:gdLst/>
            <a:ahLst/>
            <a:cxnLst/>
            <a:rect r="r" b="b" t="t" l="l"/>
            <a:pathLst>
              <a:path h="1090236" w="1393313">
                <a:moveTo>
                  <a:pt x="0" y="0"/>
                </a:moveTo>
                <a:lnTo>
                  <a:pt x="1393312" y="0"/>
                </a:lnTo>
                <a:lnTo>
                  <a:pt x="1393312" y="1090236"/>
                </a:lnTo>
                <a:lnTo>
                  <a:pt x="0" y="1090236"/>
                </a:lnTo>
                <a:lnTo>
                  <a:pt x="0" y="0"/>
                </a:lnTo>
                <a:close/>
              </a:path>
            </a:pathLst>
          </a:custGeom>
          <a:blipFill>
            <a:blip r:embed="rId5"/>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921924" y="0"/>
            <a:ext cx="7366076" cy="10287000"/>
            <a:chOff x="0" y="0"/>
            <a:chExt cx="1940036" cy="2709333"/>
          </a:xfrm>
        </p:grpSpPr>
        <p:sp>
          <p:nvSpPr>
            <p:cNvPr name="Freeform 3" id="3"/>
            <p:cNvSpPr/>
            <p:nvPr/>
          </p:nvSpPr>
          <p:spPr>
            <a:xfrm flipH="false" flipV="false" rot="0">
              <a:off x="0" y="0"/>
              <a:ext cx="1940036" cy="2709333"/>
            </a:xfrm>
            <a:custGeom>
              <a:avLst/>
              <a:gdLst/>
              <a:ahLst/>
              <a:cxnLst/>
              <a:rect r="r" b="b" t="t" l="l"/>
              <a:pathLst>
                <a:path h="2709333" w="1940036">
                  <a:moveTo>
                    <a:pt x="0" y="0"/>
                  </a:moveTo>
                  <a:lnTo>
                    <a:pt x="1940036" y="0"/>
                  </a:lnTo>
                  <a:lnTo>
                    <a:pt x="1940036" y="2709333"/>
                  </a:lnTo>
                  <a:lnTo>
                    <a:pt x="0" y="2709333"/>
                  </a:lnTo>
                  <a:close/>
                </a:path>
              </a:pathLst>
            </a:custGeom>
            <a:solidFill>
              <a:srgbClr val="AD1F23"/>
            </a:solidFill>
          </p:spPr>
        </p:sp>
        <p:sp>
          <p:nvSpPr>
            <p:cNvPr name="TextBox 4" id="4"/>
            <p:cNvSpPr txBox="true"/>
            <p:nvPr/>
          </p:nvSpPr>
          <p:spPr>
            <a:xfrm>
              <a:off x="0" y="-38100"/>
              <a:ext cx="1940036" cy="274743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05309" y="9970511"/>
            <a:ext cx="7443412" cy="514787"/>
            <a:chOff x="0" y="0"/>
            <a:chExt cx="1960405" cy="135582"/>
          </a:xfrm>
        </p:grpSpPr>
        <p:sp>
          <p:nvSpPr>
            <p:cNvPr name="Freeform 6" id="6"/>
            <p:cNvSpPr/>
            <p:nvPr/>
          </p:nvSpPr>
          <p:spPr>
            <a:xfrm flipH="false" flipV="false" rot="0">
              <a:off x="0" y="0"/>
              <a:ext cx="1960405" cy="135582"/>
            </a:xfrm>
            <a:custGeom>
              <a:avLst/>
              <a:gdLst/>
              <a:ahLst/>
              <a:cxnLst/>
              <a:rect r="r" b="b" t="t" l="l"/>
              <a:pathLst>
                <a:path h="135582" w="1960405">
                  <a:moveTo>
                    <a:pt x="0" y="0"/>
                  </a:moveTo>
                  <a:lnTo>
                    <a:pt x="1960405" y="0"/>
                  </a:lnTo>
                  <a:lnTo>
                    <a:pt x="1960405" y="135582"/>
                  </a:lnTo>
                  <a:lnTo>
                    <a:pt x="0" y="135582"/>
                  </a:lnTo>
                  <a:close/>
                </a:path>
              </a:pathLst>
            </a:custGeom>
            <a:solidFill>
              <a:srgbClr val="AD1F23"/>
            </a:solidFill>
          </p:spPr>
        </p:sp>
        <p:sp>
          <p:nvSpPr>
            <p:cNvPr name="TextBox 7" id="7"/>
            <p:cNvSpPr txBox="true"/>
            <p:nvPr/>
          </p:nvSpPr>
          <p:spPr>
            <a:xfrm>
              <a:off x="0" y="-38100"/>
              <a:ext cx="1960405" cy="173682"/>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0921924" y="5143500"/>
            <a:ext cx="7366076" cy="5143500"/>
            <a:chOff x="0" y="0"/>
            <a:chExt cx="1940036" cy="1354667"/>
          </a:xfrm>
        </p:grpSpPr>
        <p:sp>
          <p:nvSpPr>
            <p:cNvPr name="Freeform 9" id="9"/>
            <p:cNvSpPr/>
            <p:nvPr/>
          </p:nvSpPr>
          <p:spPr>
            <a:xfrm flipH="false" flipV="false" rot="0">
              <a:off x="0" y="0"/>
              <a:ext cx="1940036" cy="1354667"/>
            </a:xfrm>
            <a:custGeom>
              <a:avLst/>
              <a:gdLst/>
              <a:ahLst/>
              <a:cxnLst/>
              <a:rect r="r" b="b" t="t" l="l"/>
              <a:pathLst>
                <a:path h="1354667" w="1940036">
                  <a:moveTo>
                    <a:pt x="0" y="0"/>
                  </a:moveTo>
                  <a:lnTo>
                    <a:pt x="1940036" y="0"/>
                  </a:lnTo>
                  <a:lnTo>
                    <a:pt x="1940036" y="1354667"/>
                  </a:lnTo>
                  <a:lnTo>
                    <a:pt x="0" y="1354667"/>
                  </a:lnTo>
                  <a:close/>
                </a:path>
              </a:pathLst>
            </a:custGeom>
            <a:solidFill>
              <a:srgbClr val="AD1F23"/>
            </a:solidFill>
          </p:spPr>
        </p:sp>
        <p:sp>
          <p:nvSpPr>
            <p:cNvPr name="TextBox 10" id="10"/>
            <p:cNvSpPr txBox="true"/>
            <p:nvPr/>
          </p:nvSpPr>
          <p:spPr>
            <a:xfrm>
              <a:off x="0" y="-38100"/>
              <a:ext cx="1940036" cy="1392767"/>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1804882" y="1678178"/>
            <a:ext cx="5801166" cy="6930643"/>
            <a:chOff x="0" y="0"/>
            <a:chExt cx="7734888" cy="9240858"/>
          </a:xfrm>
        </p:grpSpPr>
        <p:pic>
          <p:nvPicPr>
            <p:cNvPr name="Picture 12" id="12"/>
            <p:cNvPicPr>
              <a:picLocks noChangeAspect="true"/>
            </p:cNvPicPr>
            <p:nvPr/>
          </p:nvPicPr>
          <p:blipFill>
            <a:blip r:embed="rId2"/>
            <a:srcRect l="0" t="10201" r="0" b="10201"/>
            <a:stretch>
              <a:fillRect/>
            </a:stretch>
          </p:blipFill>
          <p:spPr>
            <a:xfrm flipH="false" flipV="false">
              <a:off x="0" y="0"/>
              <a:ext cx="7734888" cy="9240858"/>
            </a:xfrm>
            <a:prstGeom prst="rect">
              <a:avLst/>
            </a:prstGeom>
          </p:spPr>
        </p:pic>
      </p:grpSp>
      <p:sp>
        <p:nvSpPr>
          <p:cNvPr name="Freeform 13" id="13"/>
          <p:cNvSpPr/>
          <p:nvPr/>
        </p:nvSpPr>
        <p:spPr>
          <a:xfrm flipH="false" flipV="false" rot="0">
            <a:off x="5975312" y="6884306"/>
            <a:ext cx="1847473" cy="1847473"/>
          </a:xfrm>
          <a:custGeom>
            <a:avLst/>
            <a:gdLst/>
            <a:ahLst/>
            <a:cxnLst/>
            <a:rect r="r" b="b" t="t" l="l"/>
            <a:pathLst>
              <a:path h="1847473" w="1847473">
                <a:moveTo>
                  <a:pt x="0" y="0"/>
                </a:moveTo>
                <a:lnTo>
                  <a:pt x="1847473" y="0"/>
                </a:lnTo>
                <a:lnTo>
                  <a:pt x="1847473" y="1847472"/>
                </a:lnTo>
                <a:lnTo>
                  <a:pt x="0" y="18474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3056037" y="6884306"/>
            <a:ext cx="1849785" cy="1847473"/>
          </a:xfrm>
          <a:custGeom>
            <a:avLst/>
            <a:gdLst/>
            <a:ahLst/>
            <a:cxnLst/>
            <a:rect r="r" b="b" t="t" l="l"/>
            <a:pathLst>
              <a:path h="1847473" w="1849785">
                <a:moveTo>
                  <a:pt x="0" y="0"/>
                </a:moveTo>
                <a:lnTo>
                  <a:pt x="1849784" y="0"/>
                </a:lnTo>
                <a:lnTo>
                  <a:pt x="1849784" y="1847472"/>
                </a:lnTo>
                <a:lnTo>
                  <a:pt x="0" y="18474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1028700" y="1402989"/>
            <a:ext cx="9893224" cy="941070"/>
          </a:xfrm>
          <a:prstGeom prst="rect">
            <a:avLst/>
          </a:prstGeom>
        </p:spPr>
        <p:txBody>
          <a:bodyPr anchor="t" rtlCol="false" tIns="0" lIns="0" bIns="0" rIns="0">
            <a:spAutoFit/>
          </a:bodyPr>
          <a:lstStyle/>
          <a:p>
            <a:pPr>
              <a:lnSpc>
                <a:spcPts val="7260"/>
              </a:lnSpc>
            </a:pPr>
            <a:r>
              <a:rPr lang="en-US" sz="6600" spc="-66">
                <a:solidFill>
                  <a:srgbClr val="AD1F23"/>
                </a:solidFill>
                <a:latin typeface="Montserrat Semi-Bold"/>
              </a:rPr>
              <a:t>HIGHER OR LOWER?</a:t>
            </a:r>
          </a:p>
        </p:txBody>
      </p:sp>
      <p:sp>
        <p:nvSpPr>
          <p:cNvPr name="TextBox 16" id="16"/>
          <p:cNvSpPr txBox="true"/>
          <p:nvPr/>
        </p:nvSpPr>
        <p:spPr>
          <a:xfrm rot="0">
            <a:off x="1028700" y="3448760"/>
            <a:ext cx="8718189" cy="1407795"/>
          </a:xfrm>
          <a:prstGeom prst="rect">
            <a:avLst/>
          </a:prstGeom>
        </p:spPr>
        <p:txBody>
          <a:bodyPr anchor="t" rtlCol="false" tIns="0" lIns="0" bIns="0" rIns="0">
            <a:spAutoFit/>
          </a:bodyPr>
          <a:lstStyle/>
          <a:p>
            <a:pPr algn="just">
              <a:lnSpc>
                <a:spcPts val="3779"/>
              </a:lnSpc>
            </a:pPr>
            <a:r>
              <a:rPr lang="en-US" sz="2700" spc="-27">
                <a:solidFill>
                  <a:srgbClr val="000000"/>
                </a:solidFill>
                <a:latin typeface="Montserrat"/>
              </a:rPr>
              <a:t>Approximately </a:t>
            </a:r>
            <a:r>
              <a:rPr lang="en-US" sz="2700" spc="-27">
                <a:solidFill>
                  <a:srgbClr val="AD1F23"/>
                </a:solidFill>
                <a:latin typeface="Montserrat Bold"/>
              </a:rPr>
              <a:t>6%</a:t>
            </a:r>
            <a:r>
              <a:rPr lang="en-US" sz="2700" spc="-27">
                <a:solidFill>
                  <a:srgbClr val="000000"/>
                </a:solidFill>
                <a:latin typeface="Montserrat"/>
              </a:rPr>
              <a:t> of forklifts in the United States will be involved in an accident each year. </a:t>
            </a:r>
          </a:p>
          <a:p>
            <a:pPr algn="just">
              <a:lnSpc>
                <a:spcPts val="3779"/>
              </a:lnSpc>
            </a:pPr>
          </a:p>
        </p:txBody>
      </p:sp>
      <p:sp>
        <p:nvSpPr>
          <p:cNvPr name="TextBox 17" id="17"/>
          <p:cNvSpPr txBox="true"/>
          <p:nvPr/>
        </p:nvSpPr>
        <p:spPr>
          <a:xfrm rot="0">
            <a:off x="1028700" y="5961455"/>
            <a:ext cx="8718189" cy="455295"/>
          </a:xfrm>
          <a:prstGeom prst="rect">
            <a:avLst/>
          </a:prstGeom>
        </p:spPr>
        <p:txBody>
          <a:bodyPr anchor="t" rtlCol="false" tIns="0" lIns="0" bIns="0" rIns="0">
            <a:spAutoFit/>
          </a:bodyPr>
          <a:lstStyle/>
          <a:p>
            <a:pPr algn="ctr">
              <a:lnSpc>
                <a:spcPts val="3779"/>
              </a:lnSpc>
            </a:pPr>
            <a:r>
              <a:rPr lang="en-US" sz="2700" spc="-27">
                <a:solidFill>
                  <a:srgbClr val="000000"/>
                </a:solidFill>
                <a:latin typeface="Montserrat"/>
              </a:rPr>
              <a:t>Higher or lower?</a:t>
            </a:r>
          </a:p>
        </p:txBody>
      </p:sp>
      <p:sp>
        <p:nvSpPr>
          <p:cNvPr name="Freeform 18" id="18"/>
          <p:cNvSpPr/>
          <p:nvPr/>
        </p:nvSpPr>
        <p:spPr>
          <a:xfrm flipH="false" flipV="false" rot="0">
            <a:off x="16759151" y="0"/>
            <a:ext cx="1393313" cy="1090236"/>
          </a:xfrm>
          <a:custGeom>
            <a:avLst/>
            <a:gdLst/>
            <a:ahLst/>
            <a:cxnLst/>
            <a:rect r="r" b="b" t="t" l="l"/>
            <a:pathLst>
              <a:path h="1090236" w="1393313">
                <a:moveTo>
                  <a:pt x="0" y="0"/>
                </a:moveTo>
                <a:lnTo>
                  <a:pt x="1393312" y="0"/>
                </a:lnTo>
                <a:lnTo>
                  <a:pt x="1393312" y="1090236"/>
                </a:lnTo>
                <a:lnTo>
                  <a:pt x="0" y="1090236"/>
                </a:lnTo>
                <a:lnTo>
                  <a:pt x="0" y="0"/>
                </a:lnTo>
                <a:close/>
              </a:path>
            </a:pathLst>
          </a:custGeom>
          <a:blipFill>
            <a:blip r:embed="rId7"/>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921924" y="0"/>
            <a:ext cx="7366076" cy="10287000"/>
            <a:chOff x="0" y="0"/>
            <a:chExt cx="1940036" cy="2709333"/>
          </a:xfrm>
        </p:grpSpPr>
        <p:sp>
          <p:nvSpPr>
            <p:cNvPr name="Freeform 3" id="3"/>
            <p:cNvSpPr/>
            <p:nvPr/>
          </p:nvSpPr>
          <p:spPr>
            <a:xfrm flipH="false" flipV="false" rot="0">
              <a:off x="0" y="0"/>
              <a:ext cx="1940036" cy="2709333"/>
            </a:xfrm>
            <a:custGeom>
              <a:avLst/>
              <a:gdLst/>
              <a:ahLst/>
              <a:cxnLst/>
              <a:rect r="r" b="b" t="t" l="l"/>
              <a:pathLst>
                <a:path h="2709333" w="1940036">
                  <a:moveTo>
                    <a:pt x="0" y="0"/>
                  </a:moveTo>
                  <a:lnTo>
                    <a:pt x="1940036" y="0"/>
                  </a:lnTo>
                  <a:lnTo>
                    <a:pt x="1940036" y="2709333"/>
                  </a:lnTo>
                  <a:lnTo>
                    <a:pt x="0" y="2709333"/>
                  </a:lnTo>
                  <a:close/>
                </a:path>
              </a:pathLst>
            </a:custGeom>
            <a:solidFill>
              <a:srgbClr val="AD1F23"/>
            </a:solidFill>
          </p:spPr>
        </p:sp>
        <p:sp>
          <p:nvSpPr>
            <p:cNvPr name="TextBox 4" id="4"/>
            <p:cNvSpPr txBox="true"/>
            <p:nvPr/>
          </p:nvSpPr>
          <p:spPr>
            <a:xfrm>
              <a:off x="0" y="-38100"/>
              <a:ext cx="1940036" cy="274743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05309" y="9970511"/>
            <a:ext cx="7443412" cy="514787"/>
            <a:chOff x="0" y="0"/>
            <a:chExt cx="1960405" cy="135582"/>
          </a:xfrm>
        </p:grpSpPr>
        <p:sp>
          <p:nvSpPr>
            <p:cNvPr name="Freeform 6" id="6"/>
            <p:cNvSpPr/>
            <p:nvPr/>
          </p:nvSpPr>
          <p:spPr>
            <a:xfrm flipH="false" flipV="false" rot="0">
              <a:off x="0" y="0"/>
              <a:ext cx="1960405" cy="135582"/>
            </a:xfrm>
            <a:custGeom>
              <a:avLst/>
              <a:gdLst/>
              <a:ahLst/>
              <a:cxnLst/>
              <a:rect r="r" b="b" t="t" l="l"/>
              <a:pathLst>
                <a:path h="135582" w="1960405">
                  <a:moveTo>
                    <a:pt x="0" y="0"/>
                  </a:moveTo>
                  <a:lnTo>
                    <a:pt x="1960405" y="0"/>
                  </a:lnTo>
                  <a:lnTo>
                    <a:pt x="1960405" y="135582"/>
                  </a:lnTo>
                  <a:lnTo>
                    <a:pt x="0" y="135582"/>
                  </a:lnTo>
                  <a:close/>
                </a:path>
              </a:pathLst>
            </a:custGeom>
            <a:solidFill>
              <a:srgbClr val="AD1F23"/>
            </a:solidFill>
          </p:spPr>
        </p:sp>
        <p:sp>
          <p:nvSpPr>
            <p:cNvPr name="TextBox 7" id="7"/>
            <p:cNvSpPr txBox="true"/>
            <p:nvPr/>
          </p:nvSpPr>
          <p:spPr>
            <a:xfrm>
              <a:off x="0" y="-38100"/>
              <a:ext cx="1960405" cy="173682"/>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0921924" y="5143500"/>
            <a:ext cx="7366076" cy="5143500"/>
            <a:chOff x="0" y="0"/>
            <a:chExt cx="1940036" cy="1354667"/>
          </a:xfrm>
        </p:grpSpPr>
        <p:sp>
          <p:nvSpPr>
            <p:cNvPr name="Freeform 9" id="9"/>
            <p:cNvSpPr/>
            <p:nvPr/>
          </p:nvSpPr>
          <p:spPr>
            <a:xfrm flipH="false" flipV="false" rot="0">
              <a:off x="0" y="0"/>
              <a:ext cx="1940036" cy="1354667"/>
            </a:xfrm>
            <a:custGeom>
              <a:avLst/>
              <a:gdLst/>
              <a:ahLst/>
              <a:cxnLst/>
              <a:rect r="r" b="b" t="t" l="l"/>
              <a:pathLst>
                <a:path h="1354667" w="1940036">
                  <a:moveTo>
                    <a:pt x="0" y="0"/>
                  </a:moveTo>
                  <a:lnTo>
                    <a:pt x="1940036" y="0"/>
                  </a:lnTo>
                  <a:lnTo>
                    <a:pt x="1940036" y="1354667"/>
                  </a:lnTo>
                  <a:lnTo>
                    <a:pt x="0" y="1354667"/>
                  </a:lnTo>
                  <a:close/>
                </a:path>
              </a:pathLst>
            </a:custGeom>
            <a:solidFill>
              <a:srgbClr val="AD1F23"/>
            </a:solidFill>
          </p:spPr>
        </p:sp>
        <p:sp>
          <p:nvSpPr>
            <p:cNvPr name="TextBox 10" id="10"/>
            <p:cNvSpPr txBox="true"/>
            <p:nvPr/>
          </p:nvSpPr>
          <p:spPr>
            <a:xfrm>
              <a:off x="0" y="-38100"/>
              <a:ext cx="1940036" cy="1392767"/>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1804882" y="1678178"/>
            <a:ext cx="5801166" cy="6930643"/>
            <a:chOff x="0" y="0"/>
            <a:chExt cx="7734888" cy="9240858"/>
          </a:xfrm>
        </p:grpSpPr>
        <p:pic>
          <p:nvPicPr>
            <p:cNvPr name="Picture 12" id="12"/>
            <p:cNvPicPr>
              <a:picLocks noChangeAspect="true"/>
            </p:cNvPicPr>
            <p:nvPr/>
          </p:nvPicPr>
          <p:blipFill>
            <a:blip r:embed="rId2"/>
            <a:srcRect l="0" t="10201" r="0" b="10201"/>
            <a:stretch>
              <a:fillRect/>
            </a:stretch>
          </p:blipFill>
          <p:spPr>
            <a:xfrm flipH="false" flipV="false">
              <a:off x="0" y="0"/>
              <a:ext cx="7734888" cy="9240858"/>
            </a:xfrm>
            <a:prstGeom prst="rect">
              <a:avLst/>
            </a:prstGeom>
          </p:spPr>
        </p:pic>
      </p:grpSp>
      <p:sp>
        <p:nvSpPr>
          <p:cNvPr name="Freeform 13" id="13"/>
          <p:cNvSpPr/>
          <p:nvPr/>
        </p:nvSpPr>
        <p:spPr>
          <a:xfrm flipH="false" flipV="false" rot="0">
            <a:off x="4125527" y="2734961"/>
            <a:ext cx="1849785" cy="1847473"/>
          </a:xfrm>
          <a:custGeom>
            <a:avLst/>
            <a:gdLst/>
            <a:ahLst/>
            <a:cxnLst/>
            <a:rect r="r" b="b" t="t" l="l"/>
            <a:pathLst>
              <a:path h="1847473" w="1849785">
                <a:moveTo>
                  <a:pt x="0" y="0"/>
                </a:moveTo>
                <a:lnTo>
                  <a:pt x="1849785" y="0"/>
                </a:lnTo>
                <a:lnTo>
                  <a:pt x="1849785" y="1847473"/>
                </a:lnTo>
                <a:lnTo>
                  <a:pt x="0" y="18474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0">
            <a:off x="1028700" y="1402989"/>
            <a:ext cx="9893224" cy="941070"/>
          </a:xfrm>
          <a:prstGeom prst="rect">
            <a:avLst/>
          </a:prstGeom>
        </p:spPr>
        <p:txBody>
          <a:bodyPr anchor="t" rtlCol="false" tIns="0" lIns="0" bIns="0" rIns="0">
            <a:spAutoFit/>
          </a:bodyPr>
          <a:lstStyle/>
          <a:p>
            <a:pPr>
              <a:lnSpc>
                <a:spcPts val="7260"/>
              </a:lnSpc>
            </a:pPr>
            <a:r>
              <a:rPr lang="en-US" sz="6600" spc="-66">
                <a:solidFill>
                  <a:srgbClr val="AD1F23"/>
                </a:solidFill>
                <a:latin typeface="Montserrat Semi-Bold"/>
              </a:rPr>
              <a:t>ANSWER: HIGHER</a:t>
            </a:r>
          </a:p>
        </p:txBody>
      </p:sp>
      <p:sp>
        <p:nvSpPr>
          <p:cNvPr name="TextBox 15" id="15"/>
          <p:cNvSpPr txBox="true"/>
          <p:nvPr/>
        </p:nvSpPr>
        <p:spPr>
          <a:xfrm rot="0">
            <a:off x="1028700" y="4925711"/>
            <a:ext cx="8718189" cy="931545"/>
          </a:xfrm>
          <a:prstGeom prst="rect">
            <a:avLst/>
          </a:prstGeom>
        </p:spPr>
        <p:txBody>
          <a:bodyPr anchor="t" rtlCol="false" tIns="0" lIns="0" bIns="0" rIns="0">
            <a:spAutoFit/>
          </a:bodyPr>
          <a:lstStyle/>
          <a:p>
            <a:pPr algn="just">
              <a:lnSpc>
                <a:spcPts val="3779"/>
              </a:lnSpc>
            </a:pPr>
            <a:r>
              <a:rPr lang="en-US" sz="2700" spc="-27">
                <a:solidFill>
                  <a:srgbClr val="000000"/>
                </a:solidFill>
                <a:latin typeface="Montserrat"/>
              </a:rPr>
              <a:t>Approximately </a:t>
            </a:r>
            <a:r>
              <a:rPr lang="en-US" sz="2700" spc="-27" u="sng">
                <a:solidFill>
                  <a:srgbClr val="000000"/>
                </a:solidFill>
                <a:latin typeface="Montserrat Bold"/>
              </a:rPr>
              <a:t>11%</a:t>
            </a:r>
            <a:r>
              <a:rPr lang="en-US" sz="2700" spc="-27">
                <a:solidFill>
                  <a:srgbClr val="000000"/>
                </a:solidFill>
                <a:latin typeface="Montserrat Bold"/>
              </a:rPr>
              <a:t> </a:t>
            </a:r>
            <a:r>
              <a:rPr lang="en-US" sz="2700" spc="-27">
                <a:solidFill>
                  <a:srgbClr val="000000"/>
                </a:solidFill>
                <a:latin typeface="Montserrat"/>
              </a:rPr>
              <a:t>of forklifts in the United States will be involved in an accident each year. </a:t>
            </a:r>
          </a:p>
        </p:txBody>
      </p:sp>
      <p:sp>
        <p:nvSpPr>
          <p:cNvPr name="TextBox 16" id="16"/>
          <p:cNvSpPr txBox="true"/>
          <p:nvPr/>
        </p:nvSpPr>
        <p:spPr>
          <a:xfrm rot="0">
            <a:off x="1028700" y="6354407"/>
            <a:ext cx="8718189" cy="1407795"/>
          </a:xfrm>
          <a:prstGeom prst="rect">
            <a:avLst/>
          </a:prstGeom>
        </p:spPr>
        <p:txBody>
          <a:bodyPr anchor="t" rtlCol="false" tIns="0" lIns="0" bIns="0" rIns="0">
            <a:spAutoFit/>
          </a:bodyPr>
          <a:lstStyle/>
          <a:p>
            <a:pPr algn="just">
              <a:lnSpc>
                <a:spcPts val="3779"/>
              </a:lnSpc>
            </a:pPr>
            <a:r>
              <a:rPr lang="en-US" sz="2700" spc="-27">
                <a:solidFill>
                  <a:srgbClr val="000000"/>
                </a:solidFill>
                <a:latin typeface="Montserrat"/>
              </a:rPr>
              <a:t>This means if your facility has 10 or more – something is going to happen this year. How can we decrease that number?</a:t>
            </a:r>
          </a:p>
        </p:txBody>
      </p:sp>
      <p:sp>
        <p:nvSpPr>
          <p:cNvPr name="TextBox 17" id="17"/>
          <p:cNvSpPr txBox="true"/>
          <p:nvPr/>
        </p:nvSpPr>
        <p:spPr>
          <a:xfrm rot="0">
            <a:off x="1028700" y="8267027"/>
            <a:ext cx="8718189" cy="269408"/>
          </a:xfrm>
          <a:prstGeom prst="rect">
            <a:avLst/>
          </a:prstGeom>
        </p:spPr>
        <p:txBody>
          <a:bodyPr anchor="t" rtlCol="false" tIns="0" lIns="0" bIns="0" rIns="0">
            <a:spAutoFit/>
          </a:bodyPr>
          <a:lstStyle/>
          <a:p>
            <a:pPr algn="just">
              <a:lnSpc>
                <a:spcPts val="2144"/>
              </a:lnSpc>
            </a:pPr>
            <a:r>
              <a:rPr lang="en-US" sz="1531" spc="-15">
                <a:solidFill>
                  <a:srgbClr val="000000"/>
                </a:solidFill>
                <a:latin typeface="Montserrat"/>
              </a:rPr>
              <a:t>Source: https://www.osha.gov/laws-regs/federalregister/1995-03-14</a:t>
            </a:r>
          </a:p>
        </p:txBody>
      </p:sp>
      <p:sp>
        <p:nvSpPr>
          <p:cNvPr name="Freeform 18" id="18"/>
          <p:cNvSpPr/>
          <p:nvPr/>
        </p:nvSpPr>
        <p:spPr>
          <a:xfrm flipH="false" flipV="false" rot="0">
            <a:off x="16759151" y="0"/>
            <a:ext cx="1393313" cy="1090236"/>
          </a:xfrm>
          <a:custGeom>
            <a:avLst/>
            <a:gdLst/>
            <a:ahLst/>
            <a:cxnLst/>
            <a:rect r="r" b="b" t="t" l="l"/>
            <a:pathLst>
              <a:path h="1090236" w="1393313">
                <a:moveTo>
                  <a:pt x="0" y="0"/>
                </a:moveTo>
                <a:lnTo>
                  <a:pt x="1393312" y="0"/>
                </a:lnTo>
                <a:lnTo>
                  <a:pt x="1393312" y="1090236"/>
                </a:lnTo>
                <a:lnTo>
                  <a:pt x="0" y="1090236"/>
                </a:lnTo>
                <a:lnTo>
                  <a:pt x="0" y="0"/>
                </a:lnTo>
                <a:close/>
              </a:path>
            </a:pathLst>
          </a:custGeom>
          <a:blipFill>
            <a:blip r:embed="rId5"/>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DAF2se5GX-g</dc:identifier>
  <dcterms:modified xsi:type="dcterms:W3CDTF">2011-08-01T06:04:30Z</dcterms:modified>
  <cp:revision>1</cp:revision>
  <dc:title>Higher or Lower Safety Stats Game</dc:title>
</cp:coreProperties>
</file>