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"/>
  </p:notes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E0F"/>
    <a:srgbClr val="AC1F22"/>
    <a:srgbClr val="BF1A0D"/>
    <a:srgbClr val="968B7E"/>
    <a:srgbClr val="A9A095"/>
    <a:srgbClr val="6A6156"/>
    <a:srgbClr val="D9D5D0"/>
    <a:srgbClr val="BE120E"/>
    <a:srgbClr val="EC3314"/>
    <a:srgbClr val="E7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74" d="100"/>
          <a:sy n="74" d="100"/>
        </p:scale>
        <p:origin x="29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3A3C7-EBF0-4380-9253-02A5E025EAA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F252-3DF4-4788-AADE-5046195FE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5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9F252-3DF4-4788-AADE-5046195FEB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59" y="1469164"/>
            <a:ext cx="7739742" cy="2898457"/>
          </a:xfrm>
          <a:prstGeom prst="rect">
            <a:avLst/>
          </a:prstGeom>
          <a:gradFill>
            <a:gsLst>
              <a:gs pos="0">
                <a:srgbClr val="D9D5D0"/>
              </a:gs>
              <a:gs pos="53000">
                <a:srgbClr val="D9D5D0"/>
              </a:gs>
              <a:gs pos="66080">
                <a:srgbClr val="C4BEB6"/>
              </a:gs>
              <a:gs pos="83000">
                <a:srgbClr val="968B7E"/>
              </a:gs>
              <a:gs pos="100000">
                <a:srgbClr val="D9D5D0"/>
              </a:gs>
            </a:gsLst>
            <a:lin ang="5400000" scaled="1"/>
          </a:gradFill>
          <a:ln>
            <a:noFill/>
          </a:ln>
        </p:spPr>
      </p:pic>
      <p:sp>
        <p:nvSpPr>
          <p:cNvPr id="18" name="bg object 18"/>
          <p:cNvSpPr/>
          <p:nvPr/>
        </p:nvSpPr>
        <p:spPr>
          <a:xfrm>
            <a:off x="0" y="1468846"/>
            <a:ext cx="4435475" cy="2898775"/>
          </a:xfrm>
          <a:custGeom>
            <a:avLst/>
            <a:gdLst/>
            <a:ahLst/>
            <a:cxnLst/>
            <a:rect l="l" t="t" r="r" b="b"/>
            <a:pathLst>
              <a:path w="4435475" h="2898775">
                <a:moveTo>
                  <a:pt x="4435373" y="0"/>
                </a:moveTo>
                <a:lnTo>
                  <a:pt x="0" y="0"/>
                </a:lnTo>
                <a:lnTo>
                  <a:pt x="0" y="2898457"/>
                </a:lnTo>
                <a:lnTo>
                  <a:pt x="2633510" y="2898457"/>
                </a:lnTo>
                <a:lnTo>
                  <a:pt x="44353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468846"/>
            <a:ext cx="4100829" cy="2898775"/>
          </a:xfrm>
          <a:custGeom>
            <a:avLst/>
            <a:gdLst/>
            <a:ahLst/>
            <a:cxnLst/>
            <a:rect l="l" t="t" r="r" b="b"/>
            <a:pathLst>
              <a:path w="4100829" h="2898775">
                <a:moveTo>
                  <a:pt x="4100334" y="0"/>
                </a:moveTo>
                <a:lnTo>
                  <a:pt x="0" y="0"/>
                </a:lnTo>
                <a:lnTo>
                  <a:pt x="0" y="2898457"/>
                </a:lnTo>
                <a:lnTo>
                  <a:pt x="2633510" y="2898457"/>
                </a:lnTo>
                <a:lnTo>
                  <a:pt x="410033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58000">
                <a:srgbClr val="DF1E0F"/>
              </a:gs>
              <a:gs pos="83000">
                <a:srgbClr val="BE120E"/>
              </a:gs>
              <a:gs pos="100000">
                <a:srgbClr val="C0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466" y="553901"/>
            <a:ext cx="2303316" cy="5507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png"/><Relationship Id="rId3" Type="http://schemas.openxmlformats.org/officeDocument/2006/relationships/image" Target="../media/image3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1AF6BC-FB44-46F0-A682-06B1861EB1D9}"/>
              </a:ext>
            </a:extLst>
          </p:cNvPr>
          <p:cNvSpPr/>
          <p:nvPr/>
        </p:nvSpPr>
        <p:spPr>
          <a:xfrm>
            <a:off x="3886200" y="6517924"/>
            <a:ext cx="3610140" cy="1777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object 14"/>
          <p:cNvSpPr txBox="1"/>
          <p:nvPr/>
        </p:nvSpPr>
        <p:spPr>
          <a:xfrm>
            <a:off x="4143021" y="6251184"/>
            <a:ext cx="29972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600" dirty="0">
              <a:latin typeface="Montserrat-MediumItalic"/>
              <a:cs typeface="Montserrat-MediumItalic"/>
            </a:endParaRPr>
          </a:p>
          <a:p>
            <a:pPr marL="12700">
              <a:lnSpc>
                <a:spcPct val="100000"/>
              </a:lnSpc>
            </a:pPr>
            <a:r>
              <a:rPr sz="900" b="1" spc="-10" dirty="0">
                <a:solidFill>
                  <a:srgbClr val="FFFFFF"/>
                </a:solidFill>
                <a:latin typeface="Montserrat"/>
                <a:cs typeface="Montserrat"/>
              </a:rPr>
              <a:t>YOU</a:t>
            </a:r>
            <a:r>
              <a:rPr sz="900" b="1" spc="-20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900" b="1" spc="-15" dirty="0">
                <a:solidFill>
                  <a:srgbClr val="FFFFFF"/>
                </a:solidFill>
                <a:latin typeface="Montserrat"/>
                <a:cs typeface="Montserrat"/>
              </a:rPr>
              <a:t>:</a:t>
            </a:r>
            <a:endParaRPr sz="900" dirty="0">
              <a:latin typeface="Montserrat"/>
              <a:cs typeface="Montserra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6585819"/>
            <a:ext cx="7772961" cy="3500590"/>
            <a:chOff x="0" y="6558229"/>
            <a:chExt cx="7772961" cy="350059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3661" y="6558229"/>
              <a:ext cx="3468731" cy="160508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94301" y="9308884"/>
              <a:ext cx="1978660" cy="749935"/>
            </a:xfrm>
            <a:custGeom>
              <a:avLst/>
              <a:gdLst/>
              <a:ahLst/>
              <a:cxnLst/>
              <a:rect l="l" t="t" r="r" b="b"/>
              <a:pathLst>
                <a:path w="1978659" h="749934">
                  <a:moveTo>
                    <a:pt x="1618094" y="0"/>
                  </a:moveTo>
                  <a:lnTo>
                    <a:pt x="0" y="708367"/>
                  </a:lnTo>
                  <a:lnTo>
                    <a:pt x="110274" y="749515"/>
                  </a:lnTo>
                  <a:lnTo>
                    <a:pt x="1978101" y="749515"/>
                  </a:lnTo>
                  <a:lnTo>
                    <a:pt x="1978101" y="151295"/>
                  </a:lnTo>
                  <a:lnTo>
                    <a:pt x="1618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67863" y="9437096"/>
              <a:ext cx="3782060" cy="621665"/>
            </a:xfrm>
            <a:custGeom>
              <a:avLst/>
              <a:gdLst/>
              <a:ahLst/>
              <a:cxnLst/>
              <a:rect l="l" t="t" r="r" b="b"/>
              <a:pathLst>
                <a:path w="3782060" h="621665">
                  <a:moveTo>
                    <a:pt x="1479651" y="0"/>
                  </a:moveTo>
                  <a:lnTo>
                    <a:pt x="0" y="621156"/>
                  </a:lnTo>
                  <a:lnTo>
                    <a:pt x="3781869" y="621156"/>
                  </a:lnTo>
                  <a:lnTo>
                    <a:pt x="3420960" y="535647"/>
                  </a:lnTo>
                  <a:lnTo>
                    <a:pt x="1479651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 sz="1600"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8915120"/>
              <a:ext cx="3840479" cy="1143635"/>
            </a:xfrm>
            <a:custGeom>
              <a:avLst/>
              <a:gdLst/>
              <a:ahLst/>
              <a:cxnLst/>
              <a:rect l="l" t="t" r="r" b="b"/>
              <a:pathLst>
                <a:path w="3840479" h="1143634">
                  <a:moveTo>
                    <a:pt x="0" y="0"/>
                  </a:moveTo>
                  <a:lnTo>
                    <a:pt x="0" y="1143279"/>
                  </a:lnTo>
                  <a:lnTo>
                    <a:pt x="3839933" y="1143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 dirty="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3436030" y="0"/>
            <a:ext cx="4336415" cy="294640"/>
            <a:chOff x="3436030" y="0"/>
            <a:chExt cx="4336415" cy="294640"/>
          </a:xfrm>
        </p:grpSpPr>
        <p:sp>
          <p:nvSpPr>
            <p:cNvPr id="38" name="object 38"/>
            <p:cNvSpPr/>
            <p:nvPr/>
          </p:nvSpPr>
          <p:spPr>
            <a:xfrm>
              <a:off x="4749063" y="0"/>
              <a:ext cx="3023870" cy="294640"/>
            </a:xfrm>
            <a:custGeom>
              <a:avLst/>
              <a:gdLst/>
              <a:ahLst/>
              <a:cxnLst/>
              <a:rect l="l" t="t" r="r" b="b"/>
              <a:pathLst>
                <a:path w="3023870" h="294640">
                  <a:moveTo>
                    <a:pt x="3023336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023336" y="282232"/>
                  </a:lnTo>
                  <a:lnTo>
                    <a:pt x="3023336" y="0"/>
                  </a:lnTo>
                  <a:close/>
                </a:path>
              </a:pathLst>
            </a:custGeom>
            <a:solidFill>
              <a:srgbClr val="FF780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9" name="object 39"/>
            <p:cNvSpPr/>
            <p:nvPr/>
          </p:nvSpPr>
          <p:spPr>
            <a:xfrm>
              <a:off x="3436030" y="0"/>
              <a:ext cx="3647440" cy="294640"/>
            </a:xfrm>
            <a:custGeom>
              <a:avLst/>
              <a:gdLst/>
              <a:ahLst/>
              <a:cxnLst/>
              <a:rect l="l" t="t" r="r" b="b"/>
              <a:pathLst>
                <a:path w="3647440" h="294640">
                  <a:moveTo>
                    <a:pt x="3647325" y="0"/>
                  </a:moveTo>
                  <a:lnTo>
                    <a:pt x="0" y="0"/>
                  </a:lnTo>
                  <a:lnTo>
                    <a:pt x="2996768" y="294246"/>
                  </a:lnTo>
                  <a:lnTo>
                    <a:pt x="36473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470990" y="865153"/>
            <a:ext cx="261620" cy="261620"/>
            <a:chOff x="3470990" y="865153"/>
            <a:chExt cx="261620" cy="261620"/>
          </a:xfrm>
        </p:grpSpPr>
        <p:sp>
          <p:nvSpPr>
            <p:cNvPr id="41" name="object 41"/>
            <p:cNvSpPr/>
            <p:nvPr/>
          </p:nvSpPr>
          <p:spPr>
            <a:xfrm>
              <a:off x="3470990" y="86515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77" y="250844"/>
                  </a:lnTo>
                  <a:lnTo>
                    <a:pt x="222892" y="222873"/>
                  </a:lnTo>
                  <a:lnTo>
                    <a:pt x="250885" y="181380"/>
                  </a:lnTo>
                  <a:lnTo>
                    <a:pt x="261150" y="130555"/>
                  </a:lnTo>
                  <a:lnTo>
                    <a:pt x="250885" y="79745"/>
                  </a:lnTo>
                  <a:lnTo>
                    <a:pt x="222892" y="38246"/>
                  </a:lnTo>
                  <a:lnTo>
                    <a:pt x="181377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9159" y="920789"/>
              <a:ext cx="144754" cy="14982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470991" y="551515"/>
            <a:ext cx="261620" cy="261620"/>
            <a:chOff x="3470991" y="551515"/>
            <a:chExt cx="261620" cy="261620"/>
          </a:xfrm>
        </p:grpSpPr>
        <p:sp>
          <p:nvSpPr>
            <p:cNvPr id="44" name="object 44"/>
            <p:cNvSpPr/>
            <p:nvPr/>
          </p:nvSpPr>
          <p:spPr>
            <a:xfrm>
              <a:off x="3470991" y="551515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4152" y="613942"/>
              <a:ext cx="135547" cy="135356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3819827" y="602233"/>
            <a:ext cx="8496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(616) 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5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-9</a:t>
            </a:r>
            <a:r>
              <a:rPr sz="900" spc="-10" dirty="0">
                <a:solidFill>
                  <a:srgbClr val="231F20"/>
                </a:solidFill>
                <a:latin typeface="Montserrat"/>
                <a:cs typeface="Montserrat"/>
              </a:rPr>
              <a:t>9</a:t>
            </a:r>
            <a:r>
              <a:rPr sz="900" spc="-60" dirty="0">
                <a:solidFill>
                  <a:srgbClr val="231F20"/>
                </a:solidFill>
                <a:latin typeface="Montserrat"/>
                <a:cs typeface="Montserrat"/>
              </a:rPr>
              <a:t>7</a:t>
            </a:r>
            <a:r>
              <a:rPr sz="900" dirty="0">
                <a:solidFill>
                  <a:srgbClr val="231F20"/>
                </a:solidFill>
                <a:latin typeface="Montserrat"/>
                <a:cs typeface="Montserrat"/>
              </a:rPr>
              <a:t>4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822749" y="924018"/>
            <a:ext cx="15284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231F20"/>
                </a:solidFill>
                <a:latin typeface="Montserrat"/>
                <a:cs typeface="Montserrat"/>
              </a:rPr>
              <a:t>hollandvisionsystems.com</a:t>
            </a:r>
            <a:endParaRPr sz="900" dirty="0">
              <a:latin typeface="Montserrat"/>
              <a:cs typeface="Montserra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488963" y="546244"/>
            <a:ext cx="0" cy="638175"/>
          </a:xfrm>
          <a:custGeom>
            <a:avLst/>
            <a:gdLst/>
            <a:ahLst/>
            <a:cxnLst/>
            <a:rect l="l" t="t" r="r" b="b"/>
            <a:pathLst>
              <a:path h="638175">
                <a:moveTo>
                  <a:pt x="0" y="0"/>
                </a:moveTo>
                <a:lnTo>
                  <a:pt x="0" y="6378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grpSp>
        <p:nvGrpSpPr>
          <p:cNvPr id="49" name="object 49"/>
          <p:cNvGrpSpPr/>
          <p:nvPr/>
        </p:nvGrpSpPr>
        <p:grpSpPr>
          <a:xfrm>
            <a:off x="5576180" y="568897"/>
            <a:ext cx="261620" cy="261620"/>
            <a:chOff x="5576180" y="568897"/>
            <a:chExt cx="261620" cy="261620"/>
          </a:xfrm>
        </p:grpSpPr>
        <p:sp>
          <p:nvSpPr>
            <p:cNvPr id="50" name="object 50"/>
            <p:cNvSpPr/>
            <p:nvPr/>
          </p:nvSpPr>
          <p:spPr>
            <a:xfrm>
              <a:off x="5576180" y="568897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19">
                  <a:moveTo>
                    <a:pt x="130543" y="0"/>
                  </a:moveTo>
                  <a:lnTo>
                    <a:pt x="79724" y="10262"/>
                  </a:lnTo>
                  <a:lnTo>
                    <a:pt x="38230" y="38246"/>
                  </a:lnTo>
                  <a:lnTo>
                    <a:pt x="10256" y="79745"/>
                  </a:lnTo>
                  <a:lnTo>
                    <a:pt x="0" y="130555"/>
                  </a:lnTo>
                  <a:lnTo>
                    <a:pt x="10256" y="181380"/>
                  </a:lnTo>
                  <a:lnTo>
                    <a:pt x="38230" y="222873"/>
                  </a:lnTo>
                  <a:lnTo>
                    <a:pt x="79724" y="250844"/>
                  </a:lnTo>
                  <a:lnTo>
                    <a:pt x="130543" y="261099"/>
                  </a:lnTo>
                  <a:lnTo>
                    <a:pt x="181353" y="250844"/>
                  </a:lnTo>
                  <a:lnTo>
                    <a:pt x="222853" y="222873"/>
                  </a:lnTo>
                  <a:lnTo>
                    <a:pt x="250836" y="181380"/>
                  </a:lnTo>
                  <a:lnTo>
                    <a:pt x="261099" y="130555"/>
                  </a:lnTo>
                  <a:lnTo>
                    <a:pt x="250836" y="79745"/>
                  </a:lnTo>
                  <a:lnTo>
                    <a:pt x="222853" y="38246"/>
                  </a:lnTo>
                  <a:lnTo>
                    <a:pt x="181353" y="10262"/>
                  </a:lnTo>
                  <a:lnTo>
                    <a:pt x="130543" y="0"/>
                  </a:lnTo>
                  <a:close/>
                </a:path>
              </a:pathLst>
            </a:custGeom>
            <a:solidFill>
              <a:srgbClr val="AC1F22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7095" y="623219"/>
              <a:ext cx="119265" cy="152450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5908715" y="590762"/>
            <a:ext cx="1568450" cy="290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11301</a:t>
            </a:r>
            <a:r>
              <a:rPr sz="800" spc="-2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James</a:t>
            </a:r>
            <a:r>
              <a:rPr sz="800" spc="-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Street</a:t>
            </a:r>
            <a:endParaRPr lang="en-US" sz="800" spc="-20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Holland, </a:t>
            </a:r>
            <a:r>
              <a:rPr sz="800" spc="-220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dirty="0">
                <a:solidFill>
                  <a:srgbClr val="231F20"/>
                </a:solidFill>
                <a:latin typeface="Montserrat"/>
                <a:cs typeface="Montserrat"/>
              </a:rPr>
              <a:t>MI</a:t>
            </a:r>
            <a:r>
              <a:rPr sz="800" spc="-5" dirty="0">
                <a:solidFill>
                  <a:srgbClr val="231F20"/>
                </a:solidFill>
                <a:latin typeface="Montserrat"/>
                <a:cs typeface="Montserrat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Montserrat"/>
                <a:cs typeface="Montserrat"/>
              </a:rPr>
              <a:t>49424</a:t>
            </a:r>
            <a:endParaRPr sz="800" dirty="0">
              <a:latin typeface="Montserrat"/>
              <a:cs typeface="Montserrat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43FE6E4-A098-4A0C-B10C-4790488125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53560"/>
            <a:ext cx="7772400" cy="2916322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D38DAAB-40F7-4CB7-84AF-A362B8C9D591}"/>
              </a:ext>
            </a:extLst>
          </p:cNvPr>
          <p:cNvSpPr txBox="1"/>
          <p:nvPr/>
        </p:nvSpPr>
        <p:spPr>
          <a:xfrm>
            <a:off x="6729847" y="6183289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b="1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64" name="bg object 24">
            <a:extLst>
              <a:ext uri="{FF2B5EF4-FFF2-40B4-BE49-F238E27FC236}">
                <a16:creationId xmlns:a16="http://schemas.microsoft.com/office/drawing/2014/main" id="{3C1197D3-8D45-49A0-9651-78C7D4AB4062}"/>
              </a:ext>
            </a:extLst>
          </p:cNvPr>
          <p:cNvSpPr/>
          <p:nvPr/>
        </p:nvSpPr>
        <p:spPr>
          <a:xfrm>
            <a:off x="0" y="1477187"/>
            <a:ext cx="4100829" cy="2879371"/>
          </a:xfrm>
          <a:custGeom>
            <a:avLst/>
            <a:gdLst/>
            <a:ahLst/>
            <a:cxnLst/>
            <a:rect l="l" t="t" r="r" b="b"/>
            <a:pathLst>
              <a:path w="4100829" h="2898775">
                <a:moveTo>
                  <a:pt x="4100334" y="0"/>
                </a:moveTo>
                <a:lnTo>
                  <a:pt x="0" y="0"/>
                </a:lnTo>
                <a:lnTo>
                  <a:pt x="0" y="2898457"/>
                </a:lnTo>
                <a:lnTo>
                  <a:pt x="2633510" y="2898457"/>
                </a:lnTo>
                <a:lnTo>
                  <a:pt x="4100334" y="0"/>
                </a:lnTo>
                <a:close/>
              </a:path>
            </a:pathLst>
          </a:custGeom>
          <a:gradFill>
            <a:gsLst>
              <a:gs pos="0">
                <a:srgbClr val="C00000"/>
              </a:gs>
              <a:gs pos="53000">
                <a:srgbClr val="DF1E0F"/>
              </a:gs>
              <a:gs pos="83000">
                <a:srgbClr val="BE120E"/>
              </a:gs>
              <a:gs pos="100000">
                <a:srgbClr val="C00000"/>
              </a:gs>
            </a:gsLst>
            <a:lin ang="5400000" scaled="1"/>
          </a:gradFill>
        </p:spPr>
        <p:txBody>
          <a:bodyPr wrap="square" lIns="0" tIns="0" rIns="0" bIns="0" rtlCol="0"/>
          <a:lstStyle/>
          <a:p>
            <a:endParaRPr sz="1600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F7A5F1B-DA7D-473E-AA3D-BE3392431A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77953"/>
            <a:ext cx="7798523" cy="2916987"/>
          </a:xfrm>
          <a:prstGeom prst="rect">
            <a:avLst/>
          </a:prstGeom>
          <a:effectLst/>
        </p:spPr>
      </p:pic>
      <p:sp>
        <p:nvSpPr>
          <p:cNvPr id="2" name="object 2"/>
          <p:cNvSpPr txBox="1"/>
          <p:nvPr/>
        </p:nvSpPr>
        <p:spPr>
          <a:xfrm>
            <a:off x="120661" y="1569523"/>
            <a:ext cx="3465793" cy="241091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/>
            <a:r>
              <a:rPr lang="en-US" sz="3600" b="1" dirty="0">
                <a:solidFill>
                  <a:srgbClr val="FFFFFF"/>
                </a:solidFill>
                <a:latin typeface="Montserrat"/>
                <a:cs typeface="Montserrat"/>
              </a:rPr>
              <a:t>Wireless Camera System</a:t>
            </a:r>
          </a:p>
          <a:p>
            <a:pPr marR="5080"/>
            <a:endParaRPr lang="en-US" sz="1400" b="1" i="1" dirty="0">
              <a:solidFill>
                <a:srgbClr val="FFFFFF"/>
              </a:solidFill>
              <a:latin typeface="Montserrat"/>
              <a:cs typeface="Montserrat"/>
            </a:endParaRPr>
          </a:p>
          <a:p>
            <a:pPr marR="5080"/>
            <a:r>
              <a:rPr lang="en-US" sz="1400" b="1" i="1" dirty="0">
                <a:solidFill>
                  <a:srgbClr val="FFFFFF"/>
                </a:solidFill>
                <a:latin typeface="Montserrat"/>
                <a:cs typeface="Montserrat"/>
              </a:rPr>
              <a:t>M7W-D</a:t>
            </a:r>
          </a:p>
          <a:p>
            <a:pPr marL="12700" marR="5080">
              <a:spcBef>
                <a:spcPts val="260"/>
              </a:spcBef>
            </a:pPr>
            <a:endParaRPr sz="1600" dirty="0">
              <a:latin typeface="Montserrat"/>
              <a:cs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5F8A4-BD2B-40DA-A948-8595B52119BC}"/>
              </a:ext>
            </a:extLst>
          </p:cNvPr>
          <p:cNvSpPr txBox="1"/>
          <p:nvPr/>
        </p:nvSpPr>
        <p:spPr>
          <a:xfrm>
            <a:off x="6366914" y="1530474"/>
            <a:ext cx="166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/>
              <a:t>M7W-D</a:t>
            </a:r>
            <a:endParaRPr lang="en-US" b="1" i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A7A0F-37DB-4647-AFA3-634092A57B4A}"/>
              </a:ext>
            </a:extLst>
          </p:cNvPr>
          <p:cNvSpPr/>
          <p:nvPr/>
        </p:nvSpPr>
        <p:spPr>
          <a:xfrm>
            <a:off x="3828365" y="6548667"/>
            <a:ext cx="3610140" cy="1684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C82D2D-9A85-4AD7-B865-D0CB6240F869}"/>
              </a:ext>
            </a:extLst>
          </p:cNvPr>
          <p:cNvSpPr/>
          <p:nvPr/>
        </p:nvSpPr>
        <p:spPr>
          <a:xfrm>
            <a:off x="314267" y="294640"/>
            <a:ext cx="2809933" cy="889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7" name="Picture 56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355248D5-5932-4933-82F3-08E6D87A75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" y="139067"/>
            <a:ext cx="3149459" cy="133563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56A923E-298C-4250-BF3A-A9765154B54A}"/>
              </a:ext>
            </a:extLst>
          </p:cNvPr>
          <p:cNvSpPr txBox="1"/>
          <p:nvPr/>
        </p:nvSpPr>
        <p:spPr>
          <a:xfrm>
            <a:off x="915085" y="4784517"/>
            <a:ext cx="6646281" cy="42627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US" altLang="en-US" sz="1600" dirty="0"/>
              <a:t>The IDVRW-Tx is a </a:t>
            </a:r>
            <a:r>
              <a:rPr lang="en-US" altLang="en-US" sz="1600" b="1" dirty="0"/>
              <a:t>weatherproof</a:t>
            </a:r>
            <a:r>
              <a:rPr lang="en-US" altLang="en-US" sz="1600" dirty="0"/>
              <a:t> camera system designed to allow video monitoring of </a:t>
            </a:r>
            <a:r>
              <a:rPr lang="en-US" altLang="en-US" sz="1600" b="1" dirty="0"/>
              <a:t>material handling operations.   </a:t>
            </a:r>
          </a:p>
          <a:p>
            <a:pPr eaLnBrk="1" hangingPunct="1">
              <a:defRPr/>
            </a:pPr>
            <a:endParaRPr lang="en-US" altLang="en-US" sz="1600" b="1" dirty="0"/>
          </a:p>
          <a:p>
            <a:pPr eaLnBrk="1" hangingPunct="1">
              <a:defRPr/>
            </a:pPr>
            <a:r>
              <a:rPr lang="en-US" altLang="en-US" sz="1600" dirty="0"/>
              <a:t>The DVR is sealed against dust and moisture so it can be used in </a:t>
            </a:r>
            <a:r>
              <a:rPr lang="en-US" altLang="en-US" sz="1600" b="1" dirty="0"/>
              <a:t>outdoor operations</a:t>
            </a:r>
            <a:r>
              <a:rPr lang="en-US" altLang="en-US" sz="1600" dirty="0"/>
              <a:t>.   </a:t>
            </a:r>
          </a:p>
          <a:p>
            <a:pPr eaLnBrk="1" hangingPunct="1">
              <a:defRPr/>
            </a:pPr>
            <a:endParaRPr lang="en-US" altLang="en-US" sz="1000" dirty="0"/>
          </a:p>
          <a:p>
            <a:pPr>
              <a:defRPr/>
            </a:pPr>
            <a:r>
              <a:rPr lang="en-US" altLang="en-US" sz="1600" dirty="0"/>
              <a:t>Its solid-state hard drive provides </a:t>
            </a:r>
            <a:r>
              <a:rPr lang="en-US" altLang="en-US" sz="1600" b="1" dirty="0"/>
              <a:t>long-term storage, </a:t>
            </a:r>
            <a:r>
              <a:rPr lang="en-US" altLang="en-US" sz="1600" dirty="0"/>
              <a:t>and it is protected by a locked door for </a:t>
            </a:r>
            <a:r>
              <a:rPr lang="en-US" altLang="en-US" sz="1600" b="1" dirty="0"/>
              <a:t>data security</a:t>
            </a:r>
            <a:r>
              <a:rPr lang="en-US" altLang="en-US" sz="1600" dirty="0"/>
              <a:t>.  </a:t>
            </a:r>
          </a:p>
          <a:p>
            <a:pPr eaLnBrk="1" hangingPunct="1">
              <a:defRPr/>
            </a:pPr>
            <a:endParaRPr lang="en-US" altLang="en-US" sz="1050" dirty="0"/>
          </a:p>
          <a:p>
            <a:pPr eaLnBrk="1" hangingPunct="1">
              <a:defRPr/>
            </a:pPr>
            <a:r>
              <a:rPr lang="en-US" altLang="en-US" sz="1600" b="1" dirty="0"/>
              <a:t>Remote live viewing </a:t>
            </a:r>
            <a:r>
              <a:rPr lang="en-US" altLang="en-US" sz="1600" dirty="0"/>
              <a:t>and automatic wireless backup of recordings to a PC is possible using the included software.  </a:t>
            </a:r>
          </a:p>
          <a:p>
            <a:pPr eaLnBrk="1" hangingPunct="1">
              <a:defRPr/>
            </a:pPr>
            <a:endParaRPr lang="en-US" altLang="en-US" sz="1050" dirty="0"/>
          </a:p>
          <a:p>
            <a:pPr eaLnBrk="1" hangingPunct="1">
              <a:defRPr/>
            </a:pPr>
            <a:r>
              <a:rPr lang="en-US" altLang="en-US" sz="1600" b="1" dirty="0"/>
              <a:t>Four cameras</a:t>
            </a:r>
            <a:r>
              <a:rPr lang="en-US" altLang="en-US" sz="1600" dirty="0"/>
              <a:t> with megapixel HD resolution can be connected, with audio and LED lighting options.  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System configurations are </a:t>
            </a:r>
            <a:r>
              <a:rPr lang="en-US" altLang="en-US" sz="1600" b="1" dirty="0"/>
              <a:t>tailored to the application</a:t>
            </a:r>
            <a:r>
              <a:rPr lang="en-US" altLang="en-US" sz="1600" dirty="0"/>
              <a:t>.</a:t>
            </a:r>
          </a:p>
          <a:p>
            <a:pPr eaLnBrk="1" hangingPunct="1">
              <a:defRPr/>
            </a:pPr>
            <a:endParaRPr lang="en-US" altLang="en-US" sz="1600" dirty="0"/>
          </a:p>
          <a:p>
            <a:pPr eaLnBrk="1" hangingPunct="1">
              <a:defRPr/>
            </a:pPr>
            <a:r>
              <a:rPr lang="en-US" altLang="en-US" sz="1600" dirty="0"/>
              <a:t>One year </a:t>
            </a:r>
            <a:r>
              <a:rPr lang="en-US" altLang="en-US" sz="1600" b="1" dirty="0"/>
              <a:t>warranty.</a:t>
            </a:r>
            <a:endParaRPr lang="en-US" altLang="en-US" sz="1600" b="1" dirty="0">
              <a:cs typeface="Calibri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1FA2080-AE3F-4C52-853D-2C094C8C0F5F}"/>
              </a:ext>
            </a:extLst>
          </p:cNvPr>
          <p:cNvGrpSpPr/>
          <p:nvPr/>
        </p:nvGrpSpPr>
        <p:grpSpPr>
          <a:xfrm>
            <a:off x="4308846" y="8753321"/>
            <a:ext cx="3238329" cy="1199848"/>
            <a:chOff x="4308846" y="8753321"/>
            <a:chExt cx="3238329" cy="1199848"/>
          </a:xfrm>
        </p:grpSpPr>
        <p:pic>
          <p:nvPicPr>
            <p:cNvPr id="5" name="Picture 4" descr="Qr code&#10;&#10;Description automatically generated">
              <a:extLst>
                <a:ext uri="{FF2B5EF4-FFF2-40B4-BE49-F238E27FC236}">
                  <a16:creationId xmlns:a16="http://schemas.microsoft.com/office/drawing/2014/main" id="{8EC6FC24-F2DA-4B02-A910-41F06F56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7327" y="8753321"/>
              <a:ext cx="1199848" cy="11998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E9AC5C-39D3-4503-926D-D86385F04533}"/>
                </a:ext>
              </a:extLst>
            </p:cNvPr>
            <p:cNvSpPr txBox="1"/>
            <p:nvPr/>
          </p:nvSpPr>
          <p:spPr>
            <a:xfrm>
              <a:off x="4308846" y="8963434"/>
              <a:ext cx="22377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Visit our website for more information!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6BD673D-3678-4656-9C5C-2F88888EECE0}"/>
                </a:ext>
              </a:extLst>
            </p:cNvPr>
            <p:cNvSpPr/>
            <p:nvPr/>
          </p:nvSpPr>
          <p:spPr>
            <a:xfrm>
              <a:off x="6199104" y="9318691"/>
              <a:ext cx="148223" cy="16471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5BADB21-A7AF-450A-A2AD-FDE57003C6AA}"/>
              </a:ext>
            </a:extLst>
          </p:cNvPr>
          <p:cNvSpPr txBox="1"/>
          <p:nvPr/>
        </p:nvSpPr>
        <p:spPr>
          <a:xfrm>
            <a:off x="127906" y="9465930"/>
            <a:ext cx="123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HVS9353A</a:t>
            </a:r>
          </a:p>
          <a:p>
            <a:r>
              <a:rPr lang="en-US" sz="900" dirty="0"/>
              <a:t>©2022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FFDC15D-A78C-48C2-8A52-237E5EB8CEA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8291" y="5603792"/>
            <a:ext cx="415233" cy="369097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06863E8-7323-46DB-9099-4A540A1A5C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5011" y="6221325"/>
            <a:ext cx="293898" cy="39186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676C125-0433-4DFC-AA4A-0C192761DBE8}"/>
              </a:ext>
            </a:extLst>
          </p:cNvPr>
          <p:cNvGrpSpPr/>
          <p:nvPr/>
        </p:nvGrpSpPr>
        <p:grpSpPr>
          <a:xfrm>
            <a:off x="388009" y="6904991"/>
            <a:ext cx="361372" cy="301444"/>
            <a:chOff x="369016" y="7237641"/>
            <a:chExt cx="361372" cy="301444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F06A0E0-9658-4295-8070-DD102F4F6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9016" y="7237641"/>
              <a:ext cx="361372" cy="301444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DEB9D585-FC09-4B2D-88BA-42D0C0414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04265" y="7245647"/>
              <a:ext cx="90874" cy="242330"/>
            </a:xfrm>
            <a:prstGeom prst="rect">
              <a:avLst/>
            </a:prstGeom>
          </p:spPr>
        </p:pic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D8FEDDCD-62C6-4D62-BA9B-5AC52F2FBC4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27519" y="7560348"/>
            <a:ext cx="304800" cy="3048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635977B-09B0-4630-BC7C-AAB8AFEBEB6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8650" y="8165280"/>
            <a:ext cx="349471" cy="349471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131A0285-4B13-4F79-83C5-97ACAB71CBF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60939" y="4960785"/>
            <a:ext cx="389936" cy="31194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4FC269E-A683-4FE5-93FE-FCB7DA05FE18}"/>
              </a:ext>
            </a:extLst>
          </p:cNvPr>
          <p:cNvSpPr/>
          <p:nvPr/>
        </p:nvSpPr>
        <p:spPr>
          <a:xfrm>
            <a:off x="0" y="4035089"/>
            <a:ext cx="7772400" cy="4927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2BB23F6-4786-4586-91CD-7B591F4B73DC}"/>
              </a:ext>
            </a:extLst>
          </p:cNvPr>
          <p:cNvSpPr txBox="1"/>
          <p:nvPr/>
        </p:nvSpPr>
        <p:spPr>
          <a:xfrm>
            <a:off x="60923" y="4126645"/>
            <a:ext cx="7711477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50" b="1" i="1" dirty="0">
                <a:solidFill>
                  <a:schemeClr val="bg1"/>
                </a:solidFill>
                <a:latin typeface="Montserrat"/>
                <a:cs typeface="Montserrat"/>
              </a:rPr>
              <a:t>Wireless | Weatherproof | Reliable Camera for your Rugged Operations </a:t>
            </a:r>
            <a:endParaRPr lang="en-US" sz="1550" b="1" dirty="0"/>
          </a:p>
        </p:txBody>
      </p:sp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7F4F7D25-81B8-4623-B673-2A52331D20D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79490" y="8678686"/>
            <a:ext cx="436893" cy="35928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5A514D0-4500-47DE-9D79-88B6CC45359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04" y="1974822"/>
            <a:ext cx="1218537" cy="1726261"/>
          </a:xfrm>
          <a:prstGeom prst="rect">
            <a:avLst/>
          </a:prstGeom>
          <a:effectLst>
            <a:outerShdw blurRad="127000" dist="38100" dir="12960000" sx="103000" sy="103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2D05DB8-C6CD-4D24-8230-C5C271FF3D3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829" y="2235565"/>
            <a:ext cx="2003704" cy="1593985"/>
          </a:xfrm>
          <a:prstGeom prst="rect">
            <a:avLst/>
          </a:prstGeom>
          <a:effectLst>
            <a:outerShdw blurRad="190500" dist="114300" dir="1122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93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144</Words>
  <Application>Microsoft Office PowerPoint</Application>
  <PresentationFormat>Custom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</vt:lpstr>
      <vt:lpstr>Montserrat Light</vt:lpstr>
      <vt:lpstr>Montserrat-MediumItalic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M</dc:creator>
  <cp:lastModifiedBy>Jessica Verbeek</cp:lastModifiedBy>
  <cp:revision>70</cp:revision>
  <cp:lastPrinted>2022-01-19T21:42:02Z</cp:lastPrinted>
  <dcterms:created xsi:type="dcterms:W3CDTF">2021-10-05T18:52:51Z</dcterms:created>
  <dcterms:modified xsi:type="dcterms:W3CDTF">2024-02-28T15:00:18Z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2021-10-05T00:00:00Z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2021-10-05T00:00:00Z</vt:filetime>
  </property>
</Properties>
</file>